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5" r:id="rId9"/>
    <p:sldId id="266" r:id="rId10"/>
    <p:sldId id="279" r:id="rId11"/>
    <p:sldId id="267" r:id="rId12"/>
    <p:sldId id="280" r:id="rId13"/>
    <p:sldId id="281" r:id="rId14"/>
    <p:sldId id="282" r:id="rId15"/>
    <p:sldId id="268" r:id="rId16"/>
    <p:sldId id="269" r:id="rId17"/>
    <p:sldId id="270" r:id="rId18"/>
    <p:sldId id="271" r:id="rId19"/>
    <p:sldId id="272" r:id="rId20"/>
    <p:sldId id="273" r:id="rId21"/>
    <p:sldId id="274" r:id="rId22"/>
    <p:sldId id="275" r:id="rId23"/>
    <p:sldId id="276" r:id="rId24"/>
    <p:sldId id="283" r:id="rId25"/>
    <p:sldId id="277" r:id="rId26"/>
    <p:sldId id="284" r:id="rId27"/>
    <p:sldId id="278" r:id="rId28"/>
    <p:sldId id="286" r:id="rId29"/>
    <p:sldId id="287"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99" autoAdjust="0"/>
    <p:restoredTop sz="94660"/>
  </p:normalViewPr>
  <p:slideViewPr>
    <p:cSldViewPr>
      <p:cViewPr varScale="1">
        <p:scale>
          <a:sx n="86" d="100"/>
          <a:sy n="86"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2C208E8-6E0F-4556-98B9-CB6360DBA8C6}" type="datetimeFigureOut">
              <a:rPr lang="tr-TR" smtClean="0"/>
              <a:pPr/>
              <a:t>26.02.2020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ABFED58-903B-4E82-AE6F-DB5846A3B08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C208E8-6E0F-4556-98B9-CB6360DBA8C6}" type="datetimeFigureOut">
              <a:rPr lang="tr-TR" smtClean="0"/>
              <a:pPr/>
              <a:t>26.02.2020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FED58-903B-4E82-AE6F-DB5846A3B08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MARKA İHLAL DAVALARI</a:t>
            </a:r>
            <a:endParaRPr lang="tr-TR" dirty="0"/>
          </a:p>
        </p:txBody>
      </p:sp>
      <p:sp>
        <p:nvSpPr>
          <p:cNvPr id="3" name="2 Alt Başlık"/>
          <p:cNvSpPr>
            <a:spLocks noGrp="1"/>
          </p:cNvSpPr>
          <p:nvPr>
            <p:ph type="subTitle" idx="1"/>
          </p:nvPr>
        </p:nvSpPr>
        <p:spPr/>
        <p:txBody>
          <a:bodyPr>
            <a:normAutofit/>
          </a:bodyPr>
          <a:lstStyle/>
          <a:p>
            <a:r>
              <a:rPr lang="tr-TR" dirty="0" smtClean="0"/>
              <a:t>İlhami </a:t>
            </a:r>
            <a:r>
              <a:rPr lang="tr-TR" dirty="0" smtClean="0"/>
              <a:t>güneş</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GÖREV, YETKİ VE USUL</a:t>
            </a:r>
          </a:p>
        </p:txBody>
      </p:sp>
      <p:sp>
        <p:nvSpPr>
          <p:cNvPr id="3" name="İçerik Yer Tutucusu 2"/>
          <p:cNvSpPr>
            <a:spLocks noGrp="1"/>
          </p:cNvSpPr>
          <p:nvPr>
            <p:ph idx="1"/>
          </p:nvPr>
        </p:nvSpPr>
        <p:spPr/>
        <p:txBody>
          <a:bodyPr>
            <a:normAutofit fontScale="92500"/>
          </a:bodyPr>
          <a:lstStyle/>
          <a:p>
            <a:r>
              <a:rPr lang="tr-TR" dirty="0" smtClean="0"/>
              <a:t>SMK m. 156(3);Sınai </a:t>
            </a:r>
            <a:r>
              <a:rPr lang="tr-TR" dirty="0"/>
              <a:t>mülkiyet hakkı sahibi tarafından, üçüncü kişiler aleyhine açılacak hukuk davalarında yetkili mahkeme, davacının yerleşim yeri veya hukuka aykırı fiilin gerçekleştiği yahut bu fiilin etkilerinin görüldüğü yer </a:t>
            </a:r>
            <a:r>
              <a:rPr lang="tr-TR" dirty="0" smtClean="0"/>
              <a:t>mahkemesidir.</a:t>
            </a:r>
          </a:p>
          <a:p>
            <a:r>
              <a:rPr lang="tr-TR" dirty="0" smtClean="0"/>
              <a:t>ZAMAN AŞIMI; </a:t>
            </a:r>
            <a:r>
              <a:rPr lang="nn-NO" dirty="0"/>
              <a:t>TBK’nın 72. maddesine (EBK 60 md) </a:t>
            </a:r>
            <a:r>
              <a:rPr lang="tr-TR" dirty="0" smtClean="0"/>
              <a:t>2- 10 yıl/ ceza zamanaşımı</a:t>
            </a:r>
          </a:p>
          <a:p>
            <a:r>
              <a:rPr lang="tr-TR" dirty="0" smtClean="0"/>
              <a:t>Haksız rekabet davası</a:t>
            </a:r>
            <a:r>
              <a:rPr lang="tr-TR" dirty="0"/>
              <a:t>; (1- 3 yıl/ ceza zamanaşımı) </a:t>
            </a:r>
          </a:p>
        </p:txBody>
      </p:sp>
    </p:spTree>
    <p:extLst>
      <p:ext uri="{BB962C8B-B14F-4D97-AF65-F5344CB8AC3E}">
        <p14:creationId xmlns:p14="http://schemas.microsoft.com/office/powerpoint/2010/main" xmlns="" val="3305295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GÖREV VE YETKİ, USUL</a:t>
            </a:r>
            <a:endParaRPr lang="tr-TR" dirty="0"/>
          </a:p>
        </p:txBody>
      </p:sp>
      <p:sp>
        <p:nvSpPr>
          <p:cNvPr id="3" name="2 İçerik Yer Tutucusu"/>
          <p:cNvSpPr>
            <a:spLocks noGrp="1"/>
          </p:cNvSpPr>
          <p:nvPr>
            <p:ph idx="1"/>
          </p:nvPr>
        </p:nvSpPr>
        <p:spPr/>
        <p:txBody>
          <a:bodyPr>
            <a:normAutofit/>
          </a:bodyPr>
          <a:lstStyle/>
          <a:p>
            <a:r>
              <a:rPr lang="tr-TR" dirty="0" smtClean="0"/>
              <a:t>Yazılı delillerle ispat kuralı</a:t>
            </a:r>
          </a:p>
          <a:p>
            <a:r>
              <a:rPr lang="tr-TR" dirty="0" smtClean="0"/>
              <a:t>Hizmet markalarında kullanımı gösteren katalog, broşür </a:t>
            </a:r>
            <a:r>
              <a:rPr lang="tr-TR" dirty="0" err="1" smtClean="0"/>
              <a:t>vb</a:t>
            </a:r>
            <a:endParaRPr lang="tr-TR" dirty="0" smtClean="0"/>
          </a:p>
          <a:p>
            <a:r>
              <a:rPr lang="tr-TR" dirty="0" smtClean="0"/>
              <a:t>Ürün, ambalaj, sarf malzeme, tabela</a:t>
            </a:r>
          </a:p>
          <a:p>
            <a:r>
              <a:rPr lang="tr-TR" dirty="0" smtClean="0"/>
              <a:t>İnternet kayıtları</a:t>
            </a:r>
          </a:p>
          <a:p>
            <a:r>
              <a:rPr lang="tr-TR" dirty="0" smtClean="0"/>
              <a:t>TTK ve </a:t>
            </a:r>
            <a:r>
              <a:rPr lang="tr-TR" dirty="0" err="1" smtClean="0"/>
              <a:t>HMK’nın</a:t>
            </a:r>
            <a:r>
              <a:rPr lang="tr-TR" dirty="0" smtClean="0"/>
              <a:t> ticari defterlerle ilgili ibraz hükümleri,</a:t>
            </a:r>
          </a:p>
          <a:p>
            <a:r>
              <a:rPr lang="tr-TR" dirty="0" smtClean="0"/>
              <a:t>SMK 150(3) «defterlerin sunumu»</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HUSUMET; davacı ve davalı</a:t>
            </a:r>
            <a:endParaRPr lang="tr-TR" dirty="0"/>
          </a:p>
        </p:txBody>
      </p:sp>
      <p:sp>
        <p:nvSpPr>
          <p:cNvPr id="3" name="İçerik Yer Tutucusu 2"/>
          <p:cNvSpPr>
            <a:spLocks noGrp="1"/>
          </p:cNvSpPr>
          <p:nvPr>
            <p:ph idx="1"/>
          </p:nvPr>
        </p:nvSpPr>
        <p:spPr/>
        <p:txBody>
          <a:bodyPr>
            <a:normAutofit/>
          </a:bodyPr>
          <a:lstStyle/>
          <a:p>
            <a:pPr lvl="1"/>
            <a:r>
              <a:rPr lang="tr-TR" sz="2400" dirty="0" smtClean="0"/>
              <a:t>Davacı:</a:t>
            </a:r>
          </a:p>
          <a:p>
            <a:r>
              <a:rPr lang="tr-TR" sz="2400" dirty="0" smtClean="0"/>
              <a:t>Tescil sahibi,</a:t>
            </a:r>
          </a:p>
          <a:p>
            <a:r>
              <a:rPr lang="tr-TR" sz="2400" dirty="0" smtClean="0"/>
              <a:t>Münhasır </a:t>
            </a:r>
            <a:r>
              <a:rPr lang="tr-TR" sz="2400" dirty="0" err="1" smtClean="0"/>
              <a:t>lisansör</a:t>
            </a:r>
            <a:r>
              <a:rPr lang="tr-TR" sz="2400" dirty="0" smtClean="0"/>
              <a:t> (SMK m. 158)</a:t>
            </a:r>
          </a:p>
          <a:p>
            <a:r>
              <a:rPr lang="tr-TR" sz="2400" dirty="0" smtClean="0"/>
              <a:t>Adi lisans alanın dava açabilme süreci ve şartlar</a:t>
            </a:r>
          </a:p>
          <a:p>
            <a:r>
              <a:rPr lang="tr-TR" sz="2400" dirty="0"/>
              <a:t>Davalı olma husumeti markayı kullanan, üretimi yapan, satış veya diğer hukuka aykırı tecavüz eylemlerinde bulunanlara düşmektedir</a:t>
            </a:r>
            <a:r>
              <a:rPr lang="tr-TR" sz="2400" dirty="0" smtClean="0"/>
              <a:t>.</a:t>
            </a:r>
          </a:p>
          <a:p>
            <a:pPr lvl="1"/>
            <a:r>
              <a:rPr lang="tr-TR" sz="2000" dirty="0" smtClean="0"/>
              <a:t>-davalı;</a:t>
            </a:r>
            <a:endParaRPr lang="tr-TR" sz="2000" dirty="0"/>
          </a:p>
          <a:p>
            <a:pPr marL="457200" lvl="1" indent="0">
              <a:buNone/>
            </a:pPr>
            <a:r>
              <a:rPr lang="tr-TR" sz="2000" dirty="0"/>
              <a:t>Davalı olma husumeti markayı kullanan, üretimi yapan, satış veya diğer hukuka aykırı tecavüz eylemlerinde bulunanlara düşmektedir.</a:t>
            </a:r>
            <a:endParaRPr lang="tr-TR" sz="2000" dirty="0" smtClean="0"/>
          </a:p>
        </p:txBody>
      </p:sp>
    </p:spTree>
    <p:extLst>
      <p:ext uri="{BB962C8B-B14F-4D97-AF65-F5344CB8AC3E}">
        <p14:creationId xmlns:p14="http://schemas.microsoft.com/office/powerpoint/2010/main" xmlns="" val="156070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SMK m. 155</a:t>
            </a:r>
            <a:br>
              <a:rPr lang="tr-TR" dirty="0" smtClean="0"/>
            </a:br>
            <a:r>
              <a:rPr lang="tr-TR" dirty="0" smtClean="0"/>
              <a:t>Önceki haklar</a:t>
            </a:r>
            <a:endParaRPr lang="tr-TR" dirty="0"/>
          </a:p>
        </p:txBody>
      </p:sp>
      <p:sp>
        <p:nvSpPr>
          <p:cNvPr id="3" name="İçerik Yer Tutucusu 2"/>
          <p:cNvSpPr>
            <a:spLocks noGrp="1"/>
          </p:cNvSpPr>
          <p:nvPr>
            <p:ph idx="1"/>
          </p:nvPr>
        </p:nvSpPr>
        <p:spPr/>
        <p:txBody>
          <a:bodyPr/>
          <a:lstStyle/>
          <a:p>
            <a:r>
              <a:rPr lang="tr-TR" sz="2400" dirty="0" smtClean="0"/>
              <a:t>Tarihsel öncelik </a:t>
            </a:r>
          </a:p>
          <a:p>
            <a:r>
              <a:rPr lang="tr-TR" sz="2400" dirty="0" smtClean="0"/>
              <a:t>İstisnalar</a:t>
            </a:r>
          </a:p>
          <a:p>
            <a:r>
              <a:rPr lang="tr-TR" sz="2400" dirty="0" smtClean="0"/>
              <a:t>Uygulama, ve SMK öncesinde tescile ağırlık veren kararlar;</a:t>
            </a:r>
          </a:p>
          <a:p>
            <a:r>
              <a:rPr lang="es-ES" sz="2400" dirty="0"/>
              <a:t>11. HD. 07.02.2005 tarih ve </a:t>
            </a:r>
            <a:r>
              <a:rPr lang="es-ES" sz="2400" dirty="0" smtClean="0"/>
              <a:t>2004/4216-2005/836</a:t>
            </a:r>
            <a:r>
              <a:rPr lang="tr-TR" sz="2400" dirty="0" smtClean="0"/>
              <a:t>;</a:t>
            </a:r>
            <a:r>
              <a:rPr lang="es-ES" sz="2400" dirty="0" smtClean="0"/>
              <a:t> </a:t>
            </a:r>
            <a:r>
              <a:rPr lang="tr-TR" sz="2400" dirty="0" smtClean="0"/>
              <a:t>SNOWFEST VE </a:t>
            </a:r>
            <a:r>
              <a:rPr lang="tr-TR" sz="2400" dirty="0"/>
              <a:t>KAR </a:t>
            </a:r>
            <a:r>
              <a:rPr lang="tr-TR" sz="2400" dirty="0" smtClean="0"/>
              <a:t>BAYRAMI kararı;</a:t>
            </a:r>
          </a:p>
          <a:p>
            <a:r>
              <a:rPr lang="en-US" sz="2400" dirty="0"/>
              <a:t>11. HD, </a:t>
            </a:r>
            <a:r>
              <a:rPr lang="en-US" sz="2400" dirty="0" smtClean="0"/>
              <a:t>02.02.2009</a:t>
            </a:r>
            <a:r>
              <a:rPr lang="tr-TR" sz="2400" dirty="0" smtClean="0"/>
              <a:t>, </a:t>
            </a:r>
            <a:r>
              <a:rPr lang="en-US" sz="2400" dirty="0" smtClean="0"/>
              <a:t>2008/13782-2009/1000 </a:t>
            </a:r>
            <a:r>
              <a:rPr lang="en-US" sz="2400" dirty="0" err="1"/>
              <a:t>sayılı</a:t>
            </a:r>
            <a:r>
              <a:rPr lang="en-US" sz="2400" dirty="0"/>
              <a:t> </a:t>
            </a:r>
            <a:r>
              <a:rPr lang="tr-TR" sz="2400" dirty="0" smtClean="0"/>
              <a:t>tescilli tasarım kullanma kararı</a:t>
            </a:r>
          </a:p>
          <a:p>
            <a:r>
              <a:rPr lang="tr-TR" sz="2400" dirty="0" smtClean="0"/>
              <a:t>11. HD, 08.04.2015, 2014/9122-2015/4885 «</a:t>
            </a:r>
            <a:r>
              <a:rPr lang="tr-TR" sz="2400" dirty="0" err="1" smtClean="0"/>
              <a:t>vogue</a:t>
            </a:r>
            <a:r>
              <a:rPr lang="tr-TR" sz="2400" dirty="0" smtClean="0"/>
              <a:t>» kararı,</a:t>
            </a:r>
          </a:p>
          <a:p>
            <a:endParaRPr lang="tr-TR" dirty="0"/>
          </a:p>
        </p:txBody>
      </p:sp>
    </p:spTree>
    <p:extLst>
      <p:ext uri="{BB962C8B-B14F-4D97-AF65-F5344CB8AC3E}">
        <p14:creationId xmlns:p14="http://schemas.microsoft.com/office/powerpoint/2010/main" xmlns="" val="1736980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Önceki haklar</a:t>
            </a:r>
            <a:br>
              <a:rPr lang="tr-TR" dirty="0" smtClean="0"/>
            </a:br>
            <a:r>
              <a:rPr lang="tr-TR" dirty="0" smtClean="0"/>
              <a:t>Tescil güvenli liman mı?</a:t>
            </a:r>
            <a:endParaRPr lang="tr-TR" dirty="0"/>
          </a:p>
        </p:txBody>
      </p:sp>
      <p:sp>
        <p:nvSpPr>
          <p:cNvPr id="3" name="İçerik Yer Tutucusu 2"/>
          <p:cNvSpPr>
            <a:spLocks noGrp="1"/>
          </p:cNvSpPr>
          <p:nvPr>
            <p:ph idx="1"/>
          </p:nvPr>
        </p:nvSpPr>
        <p:spPr/>
        <p:txBody>
          <a:bodyPr>
            <a:normAutofit fontScale="92500" lnSpcReduction="20000"/>
          </a:bodyPr>
          <a:lstStyle/>
          <a:p>
            <a:endParaRPr lang="tr-TR" dirty="0" smtClean="0"/>
          </a:p>
          <a:p>
            <a:r>
              <a:rPr lang="tr-TR" dirty="0" smtClean="0"/>
              <a:t>Aksi yönde;11</a:t>
            </a:r>
            <a:r>
              <a:rPr lang="tr-TR" dirty="0"/>
              <a:t>. HD, 2010/758-2011/9300, 22.07.2011 tarihli “S. OLİVER”/“S.OVER” </a:t>
            </a:r>
            <a:r>
              <a:rPr lang="tr-TR" dirty="0" smtClean="0"/>
              <a:t>kararı.</a:t>
            </a:r>
          </a:p>
          <a:p>
            <a:r>
              <a:rPr lang="tr-TR" dirty="0" smtClean="0"/>
              <a:t>11</a:t>
            </a:r>
            <a:r>
              <a:rPr lang="tr-TR" dirty="0"/>
              <a:t>. HD, 21.12.2011, 2011/1402-2011/17390 Sayılı “ÖZDİLEK” </a:t>
            </a:r>
            <a:r>
              <a:rPr lang="tr-TR" dirty="0" smtClean="0"/>
              <a:t>kararı.</a:t>
            </a:r>
          </a:p>
          <a:p>
            <a:r>
              <a:rPr lang="tr-TR" dirty="0" smtClean="0"/>
              <a:t>SMK m. 155’e göre</a:t>
            </a:r>
            <a:r>
              <a:rPr lang="tr-TR" dirty="0"/>
              <a:t>; </a:t>
            </a:r>
            <a:r>
              <a:rPr lang="tr-TR" b="1" dirty="0"/>
              <a:t>“Marka, patent veya tasarım hakkı sahibi, kendi hakkından daha önceki rüçhan veya başvuru tarihine sahip hak sahiplerinin açmış olduğu tecavüz davasında, sahip olduğu sınai mülkiyet hakkını savunma gerekçesi olarak ileri </a:t>
            </a:r>
            <a:r>
              <a:rPr lang="tr-TR" b="1" dirty="0" smtClean="0"/>
              <a:t>süremez.»</a:t>
            </a:r>
            <a:endParaRPr lang="tr-TR" b="1" dirty="0"/>
          </a:p>
        </p:txBody>
      </p:sp>
    </p:spTree>
    <p:extLst>
      <p:ext uri="{BB962C8B-B14F-4D97-AF65-F5344CB8AC3E}">
        <p14:creationId xmlns:p14="http://schemas.microsoft.com/office/powerpoint/2010/main" xmlns="" val="3847161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Tazminat : Fiili zarar ve YKK</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Fiili zarar:</a:t>
            </a:r>
          </a:p>
          <a:p>
            <a:r>
              <a:rPr lang="tr-TR" dirty="0" smtClean="0"/>
              <a:t>Tecavüzden önceki malvarlığı ile sonraki arasındaki olumsuz fark fiili zarardır.</a:t>
            </a:r>
          </a:p>
          <a:p>
            <a:r>
              <a:rPr lang="tr-TR" dirty="0" smtClean="0"/>
              <a:t>Bu zararın nasıl hesaplanacağı konusunda özel hüküm yok, BK </a:t>
            </a:r>
            <a:r>
              <a:rPr lang="tr-TR" dirty="0" err="1" smtClean="0"/>
              <a:t>nun</a:t>
            </a:r>
            <a:r>
              <a:rPr lang="tr-TR" dirty="0" smtClean="0"/>
              <a:t> genel ilkeleri kullanılacak.</a:t>
            </a:r>
          </a:p>
          <a:p>
            <a:r>
              <a:rPr lang="tr-TR" dirty="0" smtClean="0"/>
              <a:t>Genel ispat kuralları </a:t>
            </a:r>
          </a:p>
          <a:p>
            <a:r>
              <a:rPr lang="tr-TR" dirty="0" smtClean="0"/>
              <a:t>Tecavüzden doğan karışıklık ve yanlış algıların düzeltilmesi için yapılan İlan ve reklam giderleri kanıtlanmalı.</a:t>
            </a:r>
          </a:p>
          <a:p>
            <a:r>
              <a:rPr lang="tr-TR" dirty="0"/>
              <a:t>Dava açan marka sahibi, eylemi, faili, zararı ve kusurun varlığını kanıtlamalıdır.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İtibar zararı</a:t>
            </a:r>
            <a:endParaRPr lang="tr-TR" dirty="0"/>
          </a:p>
        </p:txBody>
      </p:sp>
      <p:sp>
        <p:nvSpPr>
          <p:cNvPr id="3" name="2 İçerik Yer Tutucusu"/>
          <p:cNvSpPr>
            <a:spLocks noGrp="1"/>
          </p:cNvSpPr>
          <p:nvPr>
            <p:ph idx="1"/>
          </p:nvPr>
        </p:nvSpPr>
        <p:spPr/>
        <p:txBody>
          <a:bodyPr/>
          <a:lstStyle/>
          <a:p>
            <a:endParaRPr lang="tr-TR" dirty="0" smtClean="0"/>
          </a:p>
          <a:p>
            <a:r>
              <a:rPr lang="tr-TR" dirty="0" smtClean="0"/>
              <a:t>Bir malvarlığı değeri olan markanın değerini olumsuz etkileyebilecek maddi zarar ; Örnek; “</a:t>
            </a:r>
            <a:r>
              <a:rPr lang="tr-TR" dirty="0" err="1" smtClean="0"/>
              <a:t>Chanel</a:t>
            </a:r>
            <a:r>
              <a:rPr lang="tr-TR" dirty="0" smtClean="0"/>
              <a:t>” markasının kötü kalite, açık parfümlerde, çamaşır suyu veya kezzap ürününde kullanılması,</a:t>
            </a:r>
          </a:p>
          <a:p>
            <a:r>
              <a:rPr lang="tr-TR" dirty="0" smtClean="0"/>
              <a:t>Kalitesini kanıtlanmış bir markanın kalitesiz ürünlerde kullanılması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Yoksun kalınan kar</a:t>
            </a:r>
            <a:endParaRPr lang="tr-TR" dirty="0"/>
          </a:p>
        </p:txBody>
      </p:sp>
      <p:sp>
        <p:nvSpPr>
          <p:cNvPr id="3" name="2 İçerik Yer Tutucusu"/>
          <p:cNvSpPr>
            <a:spLocks noGrp="1"/>
          </p:cNvSpPr>
          <p:nvPr>
            <p:ph idx="1"/>
          </p:nvPr>
        </p:nvSpPr>
        <p:spPr/>
        <p:txBody>
          <a:bodyPr>
            <a:normAutofit lnSpcReduction="10000"/>
          </a:bodyPr>
          <a:lstStyle/>
          <a:p>
            <a:r>
              <a:rPr lang="tr-TR" dirty="0" smtClean="0"/>
              <a:t>Tecavüz eylemi olmasaydı elde edilebilecek olan kar</a:t>
            </a:r>
          </a:p>
          <a:p>
            <a:r>
              <a:rPr lang="tr-TR" dirty="0" smtClean="0"/>
              <a:t>Olası gelir hesabı, giderlerin düşülmesi</a:t>
            </a:r>
          </a:p>
          <a:p>
            <a:r>
              <a:rPr lang="tr-TR" dirty="0" smtClean="0"/>
              <a:t>Sair faktörler: genel ekonomik sektör şartları, mütecavizin diğer eylemlerinin kazancına etkisi, marka sahibinin markasının, önemi, satış gücü, ürünün özellikleri, önceki ve sonraki satış trendleri, piyasa faktörleri.</a:t>
            </a:r>
          </a:p>
          <a:p>
            <a:r>
              <a:rPr lang="tr-TR" dirty="0" err="1" smtClean="0"/>
              <a:t>İstisnaen</a:t>
            </a:r>
            <a:r>
              <a:rPr lang="tr-TR" dirty="0" smtClean="0"/>
              <a:t> toptan fiyatları esas alınır.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Yoksun kalınan kar</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Hangi perakende fiyatı?</a:t>
            </a:r>
          </a:p>
          <a:p>
            <a:r>
              <a:rPr lang="tr-TR" dirty="0" smtClean="0"/>
              <a:t>Marka sahibinin fiyatı veya mütecavizin fiyatı</a:t>
            </a:r>
          </a:p>
          <a:p>
            <a:pPr>
              <a:buNone/>
            </a:pPr>
            <a:r>
              <a:rPr lang="tr-TR" dirty="0" smtClean="0"/>
              <a:t>-orijinal ürünle benzer veya aynı olduğu takdirde</a:t>
            </a:r>
          </a:p>
          <a:p>
            <a:pPr>
              <a:buNone/>
            </a:pPr>
            <a:r>
              <a:rPr lang="tr-TR" dirty="0" smtClean="0"/>
              <a:t>-taklit fiyatı </a:t>
            </a:r>
            <a:r>
              <a:rPr lang="tr-TR" dirty="0" err="1" smtClean="0"/>
              <a:t>orjinalin</a:t>
            </a:r>
            <a:r>
              <a:rPr lang="tr-TR" dirty="0" smtClean="0"/>
              <a:t> fiyatının %75’nden az değilse</a:t>
            </a:r>
          </a:p>
          <a:p>
            <a:pPr>
              <a:buNone/>
            </a:pPr>
            <a:r>
              <a:rPr lang="tr-TR" dirty="0" smtClean="0"/>
              <a:t>-taklidin fiyatının esas alınması gerçek zararın hesabını güçleştirecekse</a:t>
            </a:r>
          </a:p>
          <a:p>
            <a:pPr>
              <a:buFontTx/>
              <a:buChar char="-"/>
            </a:pPr>
            <a:r>
              <a:rPr lang="tr-TR" dirty="0" smtClean="0"/>
              <a:t>özellikle markanın ekonomik önemi, </a:t>
            </a:r>
          </a:p>
          <a:p>
            <a:pPr>
              <a:buFontTx/>
              <a:buChar char="-"/>
            </a:pPr>
            <a:r>
              <a:rPr lang="tr-TR" dirty="0" smtClean="0"/>
              <a:t>Marka hakkına tecavüz edildiği anda geçerlilik süresi </a:t>
            </a:r>
          </a:p>
          <a:p>
            <a:pPr>
              <a:buFontTx/>
              <a:buChar char="-"/>
            </a:pPr>
            <a:r>
              <a:rPr lang="tr-TR" dirty="0" smtClean="0"/>
              <a:t> tecavüz sırasında markaya ilişkin lisansların sayısı ve çeşidi gibi etkenler göz önünde tutulur. </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Yoksun kalınan kar</a:t>
            </a:r>
            <a:endParaRPr lang="tr-TR" dirty="0"/>
          </a:p>
        </p:txBody>
      </p:sp>
      <p:sp>
        <p:nvSpPr>
          <p:cNvPr id="3" name="2 İçerik Yer Tutucusu"/>
          <p:cNvSpPr>
            <a:spLocks noGrp="1"/>
          </p:cNvSpPr>
          <p:nvPr>
            <p:ph idx="1"/>
          </p:nvPr>
        </p:nvSpPr>
        <p:spPr/>
        <p:txBody>
          <a:bodyPr/>
          <a:lstStyle/>
          <a:p>
            <a:r>
              <a:rPr lang="tr-TR" dirty="0" smtClean="0"/>
              <a:t>Tecavüz eyleminin etkisi ile marka sahibi de fiyat düşürmüşse – indirim serbest rekabet ortamında ve rekabet için yapılmamak kaydıyla-aradaki fark yoksun kalınan kar hesabına katılabilir.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b="1" dirty="0" smtClean="0"/>
              <a:t>MARKA İHLAL DAVALARI </a:t>
            </a:r>
            <a:r>
              <a:rPr lang="tr-TR" sz="2000" dirty="0" smtClean="0"/>
              <a:t/>
            </a:r>
            <a:br>
              <a:rPr lang="tr-TR" sz="2000" dirty="0" smtClean="0"/>
            </a:br>
            <a:r>
              <a:rPr lang="tr-TR" sz="2000" dirty="0" smtClean="0"/>
              <a:t>TAZMİNATI DOĞURAN OLAYLAR</a:t>
            </a:r>
            <a:br>
              <a:rPr lang="tr-TR" sz="2000" dirty="0" smtClean="0"/>
            </a:br>
            <a:r>
              <a:rPr lang="tr-TR" sz="2000" dirty="0" smtClean="0"/>
              <a:t>SMK m. 7, (</a:t>
            </a:r>
            <a:r>
              <a:rPr lang="tr-TR" sz="2000" dirty="0" err="1" smtClean="0"/>
              <a:t>MarkKHK</a:t>
            </a:r>
            <a:r>
              <a:rPr lang="tr-TR" sz="2000" dirty="0" smtClean="0"/>
              <a:t>. 9, 61. </a:t>
            </a:r>
            <a:r>
              <a:rPr lang="tr-TR" sz="2000" dirty="0" err="1" smtClean="0"/>
              <a:t>md.</a:t>
            </a:r>
            <a:r>
              <a:rPr lang="tr-TR" sz="2000" dirty="0" smtClean="0"/>
              <a:t>)</a:t>
            </a:r>
            <a:endParaRPr lang="tr-TR" sz="2000" dirty="0"/>
          </a:p>
        </p:txBody>
      </p:sp>
      <p:sp>
        <p:nvSpPr>
          <p:cNvPr id="3" name="2 İçerik Yer Tutucusu"/>
          <p:cNvSpPr>
            <a:spLocks noGrp="1"/>
          </p:cNvSpPr>
          <p:nvPr>
            <p:ph idx="1"/>
          </p:nvPr>
        </p:nvSpPr>
        <p:spPr/>
        <p:txBody>
          <a:bodyPr>
            <a:normAutofit/>
          </a:bodyPr>
          <a:lstStyle/>
          <a:p>
            <a:pPr>
              <a:buNone/>
            </a:pPr>
            <a:r>
              <a:rPr lang="tr-TR" dirty="0" smtClean="0"/>
              <a:t>Mutlak hak; gayri maddi</a:t>
            </a:r>
            <a:r>
              <a:rPr lang="tr-TR" dirty="0"/>
              <a:t> </a:t>
            </a:r>
            <a:r>
              <a:rPr lang="tr-TR" dirty="0" smtClean="0"/>
              <a:t>malvarlığı değeri</a:t>
            </a:r>
          </a:p>
          <a:p>
            <a:pPr>
              <a:buNone/>
            </a:pPr>
            <a:r>
              <a:rPr lang="tr-TR" dirty="0" smtClean="0"/>
              <a:t>Münhasır hak (tekelci yetkiler)</a:t>
            </a:r>
          </a:p>
          <a:p>
            <a:pPr>
              <a:buNone/>
            </a:pPr>
            <a:r>
              <a:rPr lang="tr-TR" dirty="0" smtClean="0"/>
              <a:t>Marka sahibinin önlenmesini isteyebileceği eylemler var: iktibas ve iltibas; </a:t>
            </a:r>
          </a:p>
          <a:p>
            <a:r>
              <a:rPr lang="tr-TR" dirty="0" smtClean="0"/>
              <a:t>Marka </a:t>
            </a:r>
            <a:r>
              <a:rPr lang="tr-TR" dirty="0"/>
              <a:t>sahibi, tescilli işaretinin aynısının </a:t>
            </a:r>
            <a:r>
              <a:rPr lang="tr-TR" dirty="0" smtClean="0"/>
              <a:t>(ayırt edilemeyecek kadar benzerinin) başkaları </a:t>
            </a:r>
            <a:r>
              <a:rPr lang="tr-TR" dirty="0"/>
              <a:t>tarafından aynı </a:t>
            </a:r>
            <a:r>
              <a:rPr lang="tr-TR" dirty="0" smtClean="0"/>
              <a:t>mal/hizmetler </a:t>
            </a:r>
            <a:r>
              <a:rPr lang="tr-TR" dirty="0"/>
              <a:t>için kullanılması </a:t>
            </a:r>
            <a:r>
              <a:rPr lang="tr-TR" dirty="0" smtClean="0"/>
              <a:t>önleyebilir</a:t>
            </a:r>
          </a:p>
          <a:p>
            <a:pPr marL="0" indent="0">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Yoksun kalınan kar</a:t>
            </a:r>
            <a:endParaRPr lang="tr-TR" dirty="0"/>
          </a:p>
        </p:txBody>
      </p:sp>
      <p:sp>
        <p:nvSpPr>
          <p:cNvPr id="3" name="2 İçerik Yer Tutucusu"/>
          <p:cNvSpPr>
            <a:spLocks noGrp="1"/>
          </p:cNvSpPr>
          <p:nvPr>
            <p:ph idx="1"/>
          </p:nvPr>
        </p:nvSpPr>
        <p:spPr/>
        <p:txBody>
          <a:bodyPr/>
          <a:lstStyle/>
          <a:p>
            <a:r>
              <a:rPr lang="tr-TR" dirty="0" smtClean="0"/>
              <a:t>YKK=(Tecavüz olmasaydı uygulanacak olan fiyat ) X (Tecavüz sonucu satılan mal)-(gerçekleşen gelir)-(ek maliyetler)</a:t>
            </a:r>
          </a:p>
          <a:p>
            <a:r>
              <a:rPr lang="tr-TR" dirty="0" smtClean="0"/>
              <a:t>Gerçeğe en yakın hesap</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YKK Yöntemleri </a:t>
            </a:r>
            <a:br>
              <a:rPr lang="tr-TR" dirty="0" smtClean="0"/>
            </a:br>
            <a:r>
              <a:rPr lang="tr-TR" dirty="0" smtClean="0"/>
              <a:t>SMK m. 151</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Marka sahibi tercih etmelidir</a:t>
            </a:r>
          </a:p>
          <a:p>
            <a:r>
              <a:rPr lang="tr-TR" dirty="0" smtClean="0"/>
              <a:t>Haklı sebeplerle tercih değişikliğine engel hüküm yok </a:t>
            </a:r>
          </a:p>
          <a:p>
            <a:r>
              <a:rPr lang="tr-TR" dirty="0"/>
              <a:t>a) Sınai mülkiyet hakkına tecavüz edenin rekabeti olmasaydı, hak sahibinin elde edebileceği muhtemel </a:t>
            </a:r>
            <a:r>
              <a:rPr lang="tr-TR" b="1" dirty="0"/>
              <a:t>gelir.</a:t>
            </a:r>
          </a:p>
          <a:p>
            <a:r>
              <a:rPr lang="tr-TR" dirty="0"/>
              <a:t>b) Sınai mülkiyet hakkına tecavüz edenin elde ettiği net kazanç.</a:t>
            </a:r>
          </a:p>
          <a:p>
            <a:r>
              <a:rPr lang="tr-TR" dirty="0"/>
              <a:t>c) Sınai mülkiyet hakkına tecavüz edenin bu hakkı bir lisans sözleşmesi ile hukuka uygun şekilde kullanmış olması hâlinde ödemesi gereken </a:t>
            </a:r>
            <a:r>
              <a:rPr lang="tr-TR" b="1" dirty="0"/>
              <a:t>lisans bedeli.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Hakkaniyet nedeniyle uygun bir pay eklenmesi</a:t>
            </a:r>
            <a:r>
              <a:rPr lang="tr-TR" dirty="0" smtClean="0"/>
              <a:t>; YKK artırımı</a:t>
            </a:r>
            <a:endParaRPr lang="tr-TR" dirty="0"/>
          </a:p>
        </p:txBody>
      </p:sp>
      <p:sp>
        <p:nvSpPr>
          <p:cNvPr id="3" name="2 İçerik Yer Tutucusu"/>
          <p:cNvSpPr>
            <a:spLocks noGrp="1"/>
          </p:cNvSpPr>
          <p:nvPr>
            <p:ph idx="1"/>
          </p:nvPr>
        </p:nvSpPr>
        <p:spPr/>
        <p:txBody>
          <a:bodyPr/>
          <a:lstStyle/>
          <a:p>
            <a:r>
              <a:rPr lang="tr-TR" dirty="0" smtClean="0"/>
              <a:t>Markanın satışlarda önemli bir katkısının bulunduğu hallerde uygun (makul) bir miktar eklenmesi</a:t>
            </a:r>
          </a:p>
          <a:p>
            <a:r>
              <a:rPr lang="tr-TR" dirty="0" smtClean="0"/>
              <a:t>Satış analizleri, ekonomik ve istatistiki veriler, anketler</a:t>
            </a:r>
          </a:p>
          <a:p>
            <a:r>
              <a:rPr lang="tr-TR" dirty="0" smtClean="0"/>
              <a:t>Markanın bilinirliği, tanınmışlık düzeyi</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Denkleştirme</a:t>
            </a:r>
            <a:endParaRPr lang="tr-TR" dirty="0"/>
          </a:p>
        </p:txBody>
      </p:sp>
      <p:sp>
        <p:nvSpPr>
          <p:cNvPr id="3" name="2 İçerik Yer Tutucusu"/>
          <p:cNvSpPr>
            <a:spLocks noGrp="1"/>
          </p:cNvSpPr>
          <p:nvPr>
            <p:ph idx="1"/>
          </p:nvPr>
        </p:nvSpPr>
        <p:spPr/>
        <p:txBody>
          <a:bodyPr/>
          <a:lstStyle/>
          <a:p>
            <a:r>
              <a:rPr lang="tr-TR" dirty="0" smtClean="0"/>
              <a:t>El konulan malların mülkiyeti marka sahibine devredildiği takdirde değerleri tespit edilerek tazminattan indirilir(SMK m. 144(2)</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Tazminatın/</a:t>
            </a:r>
            <a:r>
              <a:rPr lang="tr-TR" dirty="0" err="1" smtClean="0"/>
              <a:t>YKK’nın</a:t>
            </a:r>
            <a:r>
              <a:rPr lang="tr-TR" dirty="0" smtClean="0"/>
              <a:t> belirlenmesi</a:t>
            </a:r>
            <a:endParaRPr lang="tr-TR" dirty="0"/>
          </a:p>
        </p:txBody>
      </p:sp>
      <p:sp>
        <p:nvSpPr>
          <p:cNvPr id="3" name="İçerik Yer Tutucusu 2"/>
          <p:cNvSpPr>
            <a:spLocks noGrp="1"/>
          </p:cNvSpPr>
          <p:nvPr>
            <p:ph idx="1"/>
          </p:nvPr>
        </p:nvSpPr>
        <p:spPr/>
        <p:txBody>
          <a:bodyPr/>
          <a:lstStyle/>
          <a:p>
            <a:r>
              <a:rPr lang="tr-TR" dirty="0"/>
              <a:t>SMK m. 151(3); Yoksun kalınan kazancın hesaplanmasında, özellikle sınai mülkiyet hakkının </a:t>
            </a:r>
            <a:r>
              <a:rPr lang="tr-TR" b="1" dirty="0"/>
              <a:t>ekonomik önemi </a:t>
            </a:r>
            <a:r>
              <a:rPr lang="tr-TR" dirty="0"/>
              <a:t>veya tecavüz sırasında sınai mülkiyet hakkına ilişkin lisansların sayısı, süresi ve çeşidi, ihlalin nitelik ve boyutu gibi etkenler göz önünde tutulur.</a:t>
            </a:r>
          </a:p>
        </p:txBody>
      </p:sp>
    </p:spTree>
    <p:extLst>
      <p:ext uri="{BB962C8B-B14F-4D97-AF65-F5344CB8AC3E}">
        <p14:creationId xmlns:p14="http://schemas.microsoft.com/office/powerpoint/2010/main" xmlns="" val="3841115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İspat Konuları</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Geçerliliği devam eden bir marka</a:t>
            </a:r>
          </a:p>
          <a:p>
            <a:r>
              <a:rPr lang="tr-TR" dirty="0" smtClean="0"/>
              <a:t>Ticari kullanma</a:t>
            </a:r>
          </a:p>
          <a:p>
            <a:r>
              <a:rPr lang="tr-TR" dirty="0" smtClean="0"/>
              <a:t>Aynen, benzer veya iltibaslı kullanma olgusu</a:t>
            </a:r>
          </a:p>
          <a:p>
            <a:r>
              <a:rPr lang="tr-TR" dirty="0" smtClean="0"/>
              <a:t>Faaliyet alanı benzerliği</a:t>
            </a:r>
          </a:p>
          <a:p>
            <a:r>
              <a:rPr lang="tr-TR" dirty="0" smtClean="0"/>
              <a:t>Tecavüz</a:t>
            </a:r>
          </a:p>
          <a:p>
            <a:r>
              <a:rPr lang="tr-TR" dirty="0" smtClean="0"/>
              <a:t>Tecavüz süresinin geçerlilik süresi dahilinde olması</a:t>
            </a:r>
          </a:p>
          <a:p>
            <a:r>
              <a:rPr lang="tr-TR" dirty="0" smtClean="0"/>
              <a:t>Marka sahibinin rızası veya onayının yokluğu</a:t>
            </a:r>
          </a:p>
          <a:p>
            <a:r>
              <a:rPr lang="tr-TR" dirty="0" smtClean="0"/>
              <a:t>Karıştırma</a:t>
            </a:r>
          </a:p>
          <a:p>
            <a:r>
              <a:rPr lang="tr-TR" dirty="0" smtClean="0"/>
              <a:t>Hukuka uygunluk sebeplerinin bulunmaması</a:t>
            </a:r>
          </a:p>
          <a:p>
            <a:r>
              <a:rPr lang="tr-TR" dirty="0" smtClean="0"/>
              <a:t>Zarar, tutarı ve nedensellik bağı</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Dava açılamayacak kişiler:</a:t>
            </a:r>
          </a:p>
        </p:txBody>
      </p:sp>
      <p:sp>
        <p:nvSpPr>
          <p:cNvPr id="3" name="İçerik Yer Tutucusu 2"/>
          <p:cNvSpPr>
            <a:spLocks noGrp="1"/>
          </p:cNvSpPr>
          <p:nvPr>
            <p:ph idx="1"/>
          </p:nvPr>
        </p:nvSpPr>
        <p:spPr/>
        <p:txBody>
          <a:bodyPr/>
          <a:lstStyle/>
          <a:p>
            <a:r>
              <a:rPr lang="tr-TR" dirty="0"/>
              <a:t>Dava açılamayacak kişiler</a:t>
            </a:r>
            <a:r>
              <a:rPr lang="tr-TR" dirty="0" smtClean="0"/>
              <a:t>:</a:t>
            </a:r>
          </a:p>
          <a:p>
            <a:pPr marL="0" indent="0">
              <a:buNone/>
            </a:pPr>
            <a:r>
              <a:rPr lang="tr-TR" dirty="0" smtClean="0"/>
              <a:t>1-tüketici</a:t>
            </a:r>
          </a:p>
          <a:p>
            <a:pPr marL="0" indent="0">
              <a:buNone/>
            </a:pPr>
            <a:r>
              <a:rPr lang="tr-TR" dirty="0"/>
              <a:t>2-boyacı, lastik tamircisi gibi kullanıcılar, ihlalden habersiz kendi ticaretini sürdürmek için sınırlı bir kullanımda </a:t>
            </a:r>
            <a:r>
              <a:rPr lang="tr-TR" dirty="0" smtClean="0"/>
              <a:t>bulunuyor ve doğrudan malın sürümünü yapmıyorlarsa</a:t>
            </a:r>
            <a:endParaRPr lang="tr-TR" dirty="0"/>
          </a:p>
        </p:txBody>
      </p:sp>
    </p:spTree>
    <p:extLst>
      <p:ext uri="{BB962C8B-B14F-4D97-AF65-F5344CB8AC3E}">
        <p14:creationId xmlns:p14="http://schemas.microsoft.com/office/powerpoint/2010/main" xmlns="" val="907395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Marka tescilli değilse?</a:t>
            </a:r>
            <a:endParaRPr lang="tr-TR" dirty="0"/>
          </a:p>
        </p:txBody>
      </p:sp>
      <p:sp>
        <p:nvSpPr>
          <p:cNvPr id="3" name="2 İçerik Yer Tutucusu"/>
          <p:cNvSpPr>
            <a:spLocks noGrp="1"/>
          </p:cNvSpPr>
          <p:nvPr>
            <p:ph idx="1"/>
          </p:nvPr>
        </p:nvSpPr>
        <p:spPr/>
        <p:txBody>
          <a:bodyPr/>
          <a:lstStyle/>
          <a:p>
            <a:r>
              <a:rPr lang="tr-TR" dirty="0" err="1" smtClean="0"/>
              <a:t>TTK’nın</a:t>
            </a:r>
            <a:r>
              <a:rPr lang="tr-TR" dirty="0" smtClean="0"/>
              <a:t> Haksız rekabete ilişkin hükümleri</a:t>
            </a:r>
          </a:p>
          <a:p>
            <a:r>
              <a:rPr lang="tr-TR" dirty="0" smtClean="0"/>
              <a:t>Temel hukuk ilkeleri</a:t>
            </a:r>
          </a:p>
          <a:p>
            <a:r>
              <a:rPr lang="tr-TR" dirty="0" smtClean="0"/>
              <a:t>Aşılması gereken engeller;</a:t>
            </a:r>
          </a:p>
          <a:p>
            <a:r>
              <a:rPr lang="tr-TR" dirty="0" smtClean="0"/>
              <a:t>Markanın sahipliği, kullanımı</a:t>
            </a:r>
          </a:p>
          <a:p>
            <a:r>
              <a:rPr lang="tr-TR" smtClean="0"/>
              <a:t>Öncelik hakkı </a:t>
            </a:r>
            <a:r>
              <a:rPr lang="tr-TR" dirty="0" smtClean="0"/>
              <a:t>ve ayırt </a:t>
            </a:r>
            <a:r>
              <a:rPr lang="tr-TR" smtClean="0"/>
              <a:t>edici kılma</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Cezai hükümler</a:t>
            </a:r>
            <a:endParaRPr lang="tr-TR" dirty="0"/>
          </a:p>
        </p:txBody>
      </p:sp>
      <p:sp>
        <p:nvSpPr>
          <p:cNvPr id="3" name="2 İçerik Yer Tutucusu"/>
          <p:cNvSpPr>
            <a:spLocks noGrp="1"/>
          </p:cNvSpPr>
          <p:nvPr>
            <p:ph sz="half" idx="1"/>
          </p:nvPr>
        </p:nvSpPr>
        <p:spPr/>
        <p:txBody>
          <a:bodyPr>
            <a:normAutofit fontScale="32500" lnSpcReduction="20000"/>
          </a:bodyPr>
          <a:lstStyle/>
          <a:p>
            <a:r>
              <a:rPr lang="tr-TR" dirty="0" smtClean="0"/>
              <a:t>Madde 61/A – (Ek : 3/11/1995 - 4128/5 md.;Değişik: 21/1/2009 – 5833/3 md.)</a:t>
            </a:r>
          </a:p>
          <a:p>
            <a:r>
              <a:rPr lang="tr-TR" b="1" i="1" dirty="0" smtClean="0"/>
              <a:t>Başkasına ait marka </a:t>
            </a:r>
            <a:r>
              <a:rPr lang="tr-TR" b="1" i="1" dirty="0" smtClean="0">
                <a:solidFill>
                  <a:srgbClr val="FF0000"/>
                </a:solidFill>
              </a:rPr>
              <a:t>hakkına iktibas veya iltibas </a:t>
            </a:r>
            <a:r>
              <a:rPr lang="tr-TR" b="1" i="1" dirty="0" smtClean="0"/>
              <a:t>suretiyle tecavüz ederek </a:t>
            </a:r>
            <a:r>
              <a:rPr lang="tr-TR" b="1" i="1" dirty="0" smtClean="0">
                <a:solidFill>
                  <a:srgbClr val="FF0000"/>
                </a:solidFill>
              </a:rPr>
              <a:t>mal veya hizmet </a:t>
            </a:r>
            <a:r>
              <a:rPr lang="tr-TR" i="1" dirty="0" smtClean="0">
                <a:solidFill>
                  <a:srgbClr val="FF0000"/>
                </a:solidFill>
              </a:rPr>
              <a:t>üreten, satışa arz eden veya satan</a:t>
            </a:r>
            <a:r>
              <a:rPr lang="tr-TR" b="1" i="1" dirty="0" smtClean="0"/>
              <a:t> kişi bir yıldan üç yıla kadar hapis ve </a:t>
            </a:r>
            <a:r>
              <a:rPr lang="tr-TR" b="1" i="1" dirty="0" err="1" smtClean="0"/>
              <a:t>yirmibin</a:t>
            </a:r>
            <a:r>
              <a:rPr lang="tr-TR" b="1" i="1" dirty="0" smtClean="0"/>
              <a:t> güne kadar adli para cezası ile cezalandırılır.</a:t>
            </a:r>
            <a:r>
              <a:rPr lang="tr-TR" i="1" dirty="0" smtClean="0"/>
              <a:t> Marka koruması olan eşya veya ambalajı üzerine konulmuş marka koruması olduğunu belirten işareti yetkisi olmadan kaldıran kişi hakkında bir yıldan üç yıla kadar hapis ve </a:t>
            </a:r>
            <a:r>
              <a:rPr lang="tr-TR" i="1" dirty="0" err="1" smtClean="0"/>
              <a:t>beşbin</a:t>
            </a:r>
            <a:r>
              <a:rPr lang="tr-TR" i="1" dirty="0" smtClean="0"/>
              <a:t> güne kadar adli para cezasına hükmolunur. Yetkisi olmadığı halde başkasına ait marka hakkı üzerinde satmak, devretmek, kiralamak veya </a:t>
            </a:r>
            <a:r>
              <a:rPr lang="tr-TR" i="1" dirty="0" err="1" smtClean="0"/>
              <a:t>rehnetmek</a:t>
            </a:r>
            <a:r>
              <a:rPr lang="tr-TR" i="1" dirty="0" smtClean="0"/>
              <a:t> suretiyle tasarrufta bulunan kişi iki yıldan dört yıla kadar hapis ve </a:t>
            </a:r>
            <a:r>
              <a:rPr lang="tr-TR" i="1" dirty="0" err="1" smtClean="0"/>
              <a:t>beşbin</a:t>
            </a:r>
            <a:r>
              <a:rPr lang="tr-TR" i="1" dirty="0" smtClean="0"/>
              <a:t> güne kadar adli para cezası ile cezalandırılır. Yukarıdaki fıkralarda tanımlanan suçların bir tüzel kişinin faaliyeti çerçevesinde işlenmesi halinde ayrıca bunlara özgü güvenlik tedbirlerine hükmolunur. Yukarıdaki fıkralarda tanımlanan suçlardan dolayı cezaya hükmedebilmek için markanın </a:t>
            </a:r>
            <a:r>
              <a:rPr lang="tr-TR" i="1" dirty="0" smtClean="0">
                <a:solidFill>
                  <a:srgbClr val="FF0000"/>
                </a:solidFill>
              </a:rPr>
              <a:t>Türkiye’de tescilli olması </a:t>
            </a:r>
            <a:r>
              <a:rPr lang="tr-TR" i="1" dirty="0" smtClean="0"/>
              <a:t>şarttır. Yukarıdaki fıkralarda tanımlanan suçların soruşturulması ve </a:t>
            </a:r>
            <a:r>
              <a:rPr lang="tr-TR" b="1" i="1" dirty="0" smtClean="0">
                <a:solidFill>
                  <a:srgbClr val="FF0000"/>
                </a:solidFill>
              </a:rPr>
              <a:t>kovuşturulması şikayete</a:t>
            </a:r>
            <a:r>
              <a:rPr lang="tr-TR" i="1" dirty="0" smtClean="0">
                <a:solidFill>
                  <a:srgbClr val="FF0000"/>
                </a:solidFill>
              </a:rPr>
              <a:t> bağlıdır</a:t>
            </a:r>
            <a:r>
              <a:rPr lang="tr-TR" i="1" dirty="0" smtClean="0"/>
              <a:t>. Üzerinde başkasının hak sahibi olduğu marka taklit edilerek üretilmiş malı satışa arz eden veya satan kişinin bu malı nereden temin ettiğini bildirmesi ve bu suretle üretenlerin ortaya çıkarılmasını ve üretilmiş mallara </a:t>
            </a:r>
            <a:r>
              <a:rPr lang="tr-TR" i="1" dirty="0" err="1" smtClean="0"/>
              <a:t>elkonulmasını</a:t>
            </a:r>
            <a:r>
              <a:rPr lang="tr-TR" i="1" dirty="0" smtClean="0"/>
              <a:t> sağlaması halinde hakkında cezaya hükmolunmaz.</a:t>
            </a:r>
            <a:endParaRPr lang="tr-TR" dirty="0" smtClean="0"/>
          </a:p>
          <a:p>
            <a:endParaRPr lang="tr-TR" dirty="0"/>
          </a:p>
        </p:txBody>
      </p:sp>
      <p:sp>
        <p:nvSpPr>
          <p:cNvPr id="4" name="3 İçerik Yer Tutucusu"/>
          <p:cNvSpPr>
            <a:spLocks noGrp="1"/>
          </p:cNvSpPr>
          <p:nvPr>
            <p:ph sz="half" idx="2"/>
          </p:nvPr>
        </p:nvSpPr>
        <p:spPr/>
        <p:txBody>
          <a:bodyPr>
            <a:normAutofit fontScale="32500" lnSpcReduction="20000"/>
          </a:bodyPr>
          <a:lstStyle/>
          <a:p>
            <a:r>
              <a:rPr lang="tr-TR" dirty="0" err="1" smtClean="0"/>
              <a:t>SMK’nın</a:t>
            </a:r>
            <a:r>
              <a:rPr lang="tr-TR" dirty="0" smtClean="0"/>
              <a:t> kabulünden önce KHK’LAR</a:t>
            </a:r>
            <a:r>
              <a:rPr lang="tr-TR" b="1" dirty="0" smtClean="0"/>
              <a:t> </a:t>
            </a:r>
            <a:r>
              <a:rPr lang="tr-TR" dirty="0" smtClean="0"/>
              <a:t>sistemine yamanmış bir cezai uygulama söz konusuydu. Bu yanlışlık bir dizi hak kaybı ve hukuki soruna yol açmıştır. </a:t>
            </a:r>
          </a:p>
          <a:p>
            <a:r>
              <a:rPr lang="tr-TR" b="1" i="1" dirty="0" smtClean="0"/>
              <a:t>Madde 30- </a:t>
            </a:r>
            <a:r>
              <a:rPr lang="tr-TR" i="1" dirty="0" smtClean="0"/>
              <a:t>(1) Başkasına ait marka </a:t>
            </a:r>
            <a:r>
              <a:rPr lang="tr-TR" i="1" dirty="0" smtClean="0">
                <a:solidFill>
                  <a:srgbClr val="FF0000"/>
                </a:solidFill>
              </a:rPr>
              <a:t>hakkına iktibas veya iltibas </a:t>
            </a:r>
            <a:r>
              <a:rPr lang="tr-TR" i="1" dirty="0" smtClean="0"/>
              <a:t>suretiyle tecavüz ederek </a:t>
            </a:r>
            <a:r>
              <a:rPr lang="tr-TR" i="1" dirty="0" smtClean="0">
                <a:solidFill>
                  <a:srgbClr val="FF0000"/>
                </a:solidFill>
              </a:rPr>
              <a:t>mal üreten veya hizmet sunan, satışa arz eden veya satan, ithal ya da ihraç eden, ticari amaçla satın alan, bulunduran, nakleden veya depolayan </a:t>
            </a:r>
            <a:r>
              <a:rPr lang="tr-TR" i="1" dirty="0" smtClean="0"/>
              <a:t>kişi bir yıldan üç yıla kadar hapis ve yirmi bin güne kadar adli para cezası ile cezalandırılır.</a:t>
            </a:r>
            <a:endParaRPr lang="tr-TR" dirty="0" smtClean="0"/>
          </a:p>
          <a:p>
            <a:r>
              <a:rPr lang="tr-TR" i="1" dirty="0" smtClean="0"/>
              <a:t>(2) Marka koruması olduğunu belirten işareti mal veya ambalaj üzerinden yetkisi olmadan kaldıran kişi, bir yıldan üç yıla kadar hapis ve beş bin güne kadar adli para cezası ile cezalandırılır.</a:t>
            </a:r>
            <a:endParaRPr lang="tr-TR" dirty="0" smtClean="0"/>
          </a:p>
          <a:p>
            <a:r>
              <a:rPr lang="tr-TR" i="1" dirty="0" smtClean="0"/>
              <a:t>(3) Yetkisi olmadığı hâlde başkasına ait marka hakkı üzerinde devretmek, lisans veya rehin vermek suretiyle tasarrufta bulunan kişi iki yıldan dört yıla kadar hapis ve beş bin güne kadar adli para cezası ile cezalandırılır.</a:t>
            </a:r>
            <a:endParaRPr lang="tr-TR" dirty="0" smtClean="0"/>
          </a:p>
          <a:p>
            <a:r>
              <a:rPr lang="tr-TR" i="1" dirty="0" smtClean="0"/>
              <a:t>(4) Bu maddede yer alan suçların bir tüzel kişinin faaliyeti çerçevesinde işlenmesi hâlinde ayrıca bunlara özgü güvenlik tedbirlerine hükmolunur.</a:t>
            </a:r>
            <a:endParaRPr lang="tr-TR" dirty="0" smtClean="0"/>
          </a:p>
          <a:p>
            <a:r>
              <a:rPr lang="tr-TR" i="1" dirty="0" smtClean="0"/>
              <a:t>(5) Bu maddede yer alan suçlardan dolayı cezaya hükmedebilmek için markanın </a:t>
            </a:r>
            <a:r>
              <a:rPr lang="tr-TR" i="1" dirty="0" smtClean="0">
                <a:solidFill>
                  <a:srgbClr val="FF0000"/>
                </a:solidFill>
              </a:rPr>
              <a:t>Türkiye’de tescilli olması </a:t>
            </a:r>
            <a:r>
              <a:rPr lang="tr-TR" i="1" dirty="0" smtClean="0"/>
              <a:t>şarttır.</a:t>
            </a:r>
            <a:endParaRPr lang="tr-TR" dirty="0" smtClean="0"/>
          </a:p>
          <a:p>
            <a:r>
              <a:rPr lang="tr-TR" i="1" dirty="0" smtClean="0"/>
              <a:t>(6) Bu maddede yer alan suçların soruşturulması ve </a:t>
            </a:r>
            <a:r>
              <a:rPr lang="tr-TR" i="1" dirty="0" smtClean="0">
                <a:solidFill>
                  <a:srgbClr val="FF0000"/>
                </a:solidFill>
              </a:rPr>
              <a:t>kovuşturulması şikâyete </a:t>
            </a:r>
            <a:r>
              <a:rPr lang="tr-TR" i="1" dirty="0" smtClean="0"/>
              <a:t>bağlıdır.</a:t>
            </a:r>
            <a:endParaRPr lang="tr-TR" dirty="0" smtClean="0"/>
          </a:p>
          <a:p>
            <a:r>
              <a:rPr lang="tr-TR" i="1" dirty="0" smtClean="0"/>
              <a:t>(7) Başkasının hak sahibi olduğu marka taklit edilerek üretilmiş malı, satışa arz eden veya satan kişinin bu malı nereden temin ettiğini bildirmesi ve bu suretle üretenlerin ortaya çıkarılmasını ve üretilmiş mallara </a:t>
            </a:r>
            <a:r>
              <a:rPr lang="tr-TR" i="1" dirty="0" err="1" smtClean="0"/>
              <a:t>elkonulmasınısağlaması</a:t>
            </a:r>
            <a:r>
              <a:rPr lang="tr-TR" i="1" dirty="0" smtClean="0"/>
              <a:t> hâlinde hakkında cezaya hükmolunmaz.</a:t>
            </a:r>
            <a:endParaRPr lang="tr-TR" dirty="0" smtClean="0"/>
          </a:p>
          <a:p>
            <a:endParaRPr lang="tr-TR" dirty="0" smtClean="0"/>
          </a:p>
          <a:p>
            <a:endParaRPr lang="tr-TR" dirty="0" smtClean="0"/>
          </a:p>
          <a:p>
            <a:r>
              <a:rPr lang="tr-TR" dirty="0" smtClean="0"/>
              <a:t>Buna göre seçimlik hareketli, şikayete bağlı ekonomik suç düzenlemeleri </a:t>
            </a:r>
            <a:r>
              <a:rPr lang="tr-TR" dirty="0" err="1" smtClean="0"/>
              <a:t>bulunmuktuadır</a:t>
            </a:r>
            <a:r>
              <a:rPr lang="tr-TR" dirty="0" smtClean="0"/>
              <a:t>. Kapsam, SMK ile biraz daha genişlemiş, ithalat da suç olmuştur.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teşekkürler</a:t>
            </a:r>
            <a:endParaRPr lang="tr-TR" dirty="0"/>
          </a:p>
        </p:txBody>
      </p:sp>
      <p:sp>
        <p:nvSpPr>
          <p:cNvPr id="3" name="2 İçerik Yer Tutucusu"/>
          <p:cNvSpPr>
            <a:spLocks noGrp="1"/>
          </p:cNvSpPr>
          <p:nvPr>
            <p:ph idx="1"/>
          </p:nvPr>
        </p:nvSpPr>
        <p:spPr/>
        <p:txBody>
          <a:bodyPr/>
          <a:lstStyle/>
          <a:p>
            <a:pPr lvl="1">
              <a:buNone/>
            </a:pPr>
            <a:r>
              <a:rPr lang="tr-TR" dirty="0" smtClean="0"/>
              <a:t>				İlhami Güneş</a:t>
            </a:r>
          </a:p>
          <a:p>
            <a:pPr lvl="1">
              <a:buNone/>
            </a:pPr>
            <a:r>
              <a:rPr lang="tr-TR" dirty="0" smtClean="0"/>
              <a:t>				İzmir FSHHM Hakimi</a:t>
            </a:r>
          </a:p>
          <a:p>
            <a:pPr lvl="1">
              <a:buNone/>
            </a:pPr>
            <a:r>
              <a:rPr lang="tr-TR" dirty="0" smtClean="0"/>
              <a:t>				23.12.2017</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SMK m. 7, marka tescilinden doğan hakları ve istisnaları saymaktadır</a:t>
            </a:r>
          </a:p>
        </p:txBody>
      </p:sp>
      <p:sp>
        <p:nvSpPr>
          <p:cNvPr id="3" name="2 İçerik Yer Tutucusu"/>
          <p:cNvSpPr>
            <a:spLocks noGrp="1"/>
          </p:cNvSpPr>
          <p:nvPr>
            <p:ph idx="1"/>
          </p:nvPr>
        </p:nvSpPr>
        <p:spPr/>
        <p:txBody>
          <a:bodyPr/>
          <a:lstStyle/>
          <a:p>
            <a:r>
              <a:rPr lang="tr-TR" dirty="0" smtClean="0"/>
              <a:t>İltibas;</a:t>
            </a:r>
          </a:p>
          <a:p>
            <a:r>
              <a:rPr lang="tr-TR" dirty="0" smtClean="0"/>
              <a:t>Marka </a:t>
            </a:r>
            <a:r>
              <a:rPr lang="tr-TR" dirty="0"/>
              <a:t>sahibi tescilli markası ile bağlantı kurulması ve veya karıştırılma olasılığı </a:t>
            </a:r>
            <a:r>
              <a:rPr lang="tr-TR" dirty="0" smtClean="0"/>
              <a:t>taşıyan aynı veya benzer işaretin/markanın </a:t>
            </a:r>
            <a:r>
              <a:rPr lang="tr-TR" dirty="0"/>
              <a:t>aynı veya benzer mal/hizmetlerde kullanılmasını önleme yetki ve hakkına sahiptir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Mal ve hizmetten bağımsız değerlendirme</a:t>
            </a:r>
            <a:endParaRPr lang="tr-TR" dirty="0"/>
          </a:p>
        </p:txBody>
      </p:sp>
      <p:sp>
        <p:nvSpPr>
          <p:cNvPr id="3" name="2 İçerik Yer Tutucusu"/>
          <p:cNvSpPr>
            <a:spLocks noGrp="1"/>
          </p:cNvSpPr>
          <p:nvPr>
            <p:ph idx="1"/>
          </p:nvPr>
        </p:nvSpPr>
        <p:spPr/>
        <p:txBody>
          <a:bodyPr>
            <a:normAutofit/>
          </a:bodyPr>
          <a:lstStyle/>
          <a:p>
            <a:r>
              <a:rPr lang="tr-TR" b="1" dirty="0"/>
              <a:t> </a:t>
            </a:r>
            <a:r>
              <a:rPr lang="tr-TR" dirty="0" smtClean="0"/>
              <a:t> </a:t>
            </a:r>
            <a:r>
              <a:rPr lang="tr-TR" dirty="0"/>
              <a:t>Tescilli marka ile aynı veya benzer olan ve tescilli markanın kapsamına giren mal ve/veya hizmetlerle benzer olmayan, ancak Türkiye’de ulaştığı </a:t>
            </a:r>
            <a:r>
              <a:rPr lang="tr-TR" b="1" dirty="0"/>
              <a:t>tanınmışlık düzey</a:t>
            </a:r>
            <a:r>
              <a:rPr lang="tr-TR" dirty="0"/>
              <a:t>i nedeniyle tescilli markanın </a:t>
            </a:r>
            <a:r>
              <a:rPr lang="tr-TR" b="1" dirty="0"/>
              <a:t>itibarından dolayı haksız bir yarar </a:t>
            </a:r>
            <a:r>
              <a:rPr lang="tr-TR" dirty="0"/>
              <a:t>elde edecek </a:t>
            </a:r>
            <a:r>
              <a:rPr lang="tr-TR" dirty="0">
                <a:solidFill>
                  <a:srgbClr val="FF0000"/>
                </a:solidFill>
              </a:rPr>
              <a:t>veya</a:t>
            </a:r>
            <a:r>
              <a:rPr lang="tr-TR" dirty="0"/>
              <a:t> tescilli markanın itibarına </a:t>
            </a:r>
            <a:r>
              <a:rPr lang="tr-TR" b="1" dirty="0"/>
              <a:t>zarar verecek </a:t>
            </a:r>
            <a:r>
              <a:rPr lang="tr-TR" b="1" dirty="0">
                <a:solidFill>
                  <a:srgbClr val="FF0000"/>
                </a:solidFill>
              </a:rPr>
              <a:t>veya</a:t>
            </a:r>
            <a:r>
              <a:rPr lang="tr-TR" b="1" dirty="0"/>
              <a:t> tescilli markanın ayırt edici karakterini zedeleyecek </a:t>
            </a:r>
            <a:r>
              <a:rPr lang="tr-TR" dirty="0"/>
              <a:t>nitelikteki herhangi bir işaretin kullanılması.</a:t>
            </a:r>
            <a:r>
              <a:rPr lang="tr-TR" i="1" dirty="0"/>
              <a:t> </a:t>
            </a:r>
            <a:endParaRPr lang="tr-TR"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Yasaklanabilir eylemler</a:t>
            </a:r>
            <a:endParaRPr lang="tr-TR" dirty="0"/>
          </a:p>
        </p:txBody>
      </p:sp>
      <p:sp>
        <p:nvSpPr>
          <p:cNvPr id="3" name="2 İçerik Yer Tutucusu"/>
          <p:cNvSpPr>
            <a:spLocks noGrp="1"/>
          </p:cNvSpPr>
          <p:nvPr>
            <p:ph idx="1"/>
          </p:nvPr>
        </p:nvSpPr>
        <p:spPr/>
        <p:txBody>
          <a:bodyPr>
            <a:normAutofit/>
          </a:bodyPr>
          <a:lstStyle/>
          <a:p>
            <a:r>
              <a:rPr lang="tr-TR" sz="2000" b="1" dirty="0" smtClean="0"/>
              <a:t>7(3)a </a:t>
            </a:r>
            <a:r>
              <a:rPr lang="tr-TR" sz="2000" dirty="0"/>
              <a:t>İşaretin mal veya ambalajı üzerine </a:t>
            </a:r>
            <a:r>
              <a:rPr lang="tr-TR" sz="2000" dirty="0" smtClean="0"/>
              <a:t>konulması.</a:t>
            </a:r>
          </a:p>
          <a:p>
            <a:r>
              <a:rPr lang="tr-TR" sz="2000" b="1" dirty="0" smtClean="0"/>
              <a:t>7(3)b: </a:t>
            </a:r>
            <a:r>
              <a:rPr lang="tr-TR" sz="2000" dirty="0"/>
              <a:t>Böyle malların piyasaya sürülmesi, bu amaçla stoklanması, icapta bulunulması, teslim edilebileceğinin teklifi veya o işaret altında hizmet sunulması, </a:t>
            </a:r>
            <a:r>
              <a:rPr lang="tr-TR" sz="2000" dirty="0" smtClean="0"/>
              <a:t>sağlanması.</a:t>
            </a:r>
          </a:p>
          <a:p>
            <a:r>
              <a:rPr lang="tr-TR" sz="2000" b="1" dirty="0" smtClean="0"/>
              <a:t>7(3)c: </a:t>
            </a:r>
            <a:r>
              <a:rPr lang="tr-TR" sz="2000" dirty="0" smtClean="0"/>
              <a:t>ithal, ihraç edilmesi</a:t>
            </a:r>
          </a:p>
          <a:p>
            <a:r>
              <a:rPr lang="tr-TR" sz="2000" dirty="0" smtClean="0"/>
              <a:t>7(3)ç): iş evrakı, reklamda</a:t>
            </a:r>
          </a:p>
          <a:p>
            <a:r>
              <a:rPr lang="tr-TR" sz="2000" dirty="0" smtClean="0"/>
              <a:t>7(3)d.: internette, ticari etki veren alan adı, anahtar, yönlendirici vb.</a:t>
            </a:r>
          </a:p>
          <a:p>
            <a:r>
              <a:rPr lang="tr-TR" sz="2000" dirty="0" smtClean="0"/>
              <a:t>7(3)e. Unvan, işletme adı olarak </a:t>
            </a:r>
          </a:p>
          <a:p>
            <a:r>
              <a:rPr lang="tr-TR" sz="2000" dirty="0" smtClean="0"/>
              <a:t>7(39f. Karşılaştırmalı reklamlarda (hukuka uygun olmayanlarda)</a:t>
            </a:r>
            <a:endParaRPr lang="tr-TR" sz="2000" dirty="0"/>
          </a:p>
          <a:p>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istisnalar</a:t>
            </a:r>
            <a:endParaRPr lang="tr-TR" dirty="0"/>
          </a:p>
        </p:txBody>
      </p:sp>
      <p:sp>
        <p:nvSpPr>
          <p:cNvPr id="3" name="2 İçerik Yer Tutucusu"/>
          <p:cNvSpPr>
            <a:spLocks noGrp="1"/>
          </p:cNvSpPr>
          <p:nvPr>
            <p:ph idx="1"/>
          </p:nvPr>
        </p:nvSpPr>
        <p:spPr/>
        <p:txBody>
          <a:bodyPr>
            <a:normAutofit lnSpcReduction="10000"/>
          </a:bodyPr>
          <a:lstStyle/>
          <a:p>
            <a:r>
              <a:rPr lang="tr-TR" sz="2400" dirty="0"/>
              <a:t>SMK m. 7(5) dürüstçe </a:t>
            </a:r>
            <a:r>
              <a:rPr lang="tr-TR" sz="2400" dirty="0" smtClean="0"/>
              <a:t>kullanımları saymış</a:t>
            </a:r>
          </a:p>
          <a:p>
            <a:pPr marL="0" indent="0">
              <a:buNone/>
            </a:pPr>
            <a:r>
              <a:rPr lang="tr-TR" sz="2400" dirty="0"/>
              <a:t>a) Gerçek kişilerin kendi ad veya adresini belirtmesi.</a:t>
            </a:r>
          </a:p>
          <a:p>
            <a:pPr marL="0" indent="0">
              <a:buNone/>
            </a:pPr>
            <a:r>
              <a:rPr lang="tr-TR" sz="2400" dirty="0"/>
              <a:t>b) Malların veya hizmetlerin türüne, kalitesine, miktarına, kullanım amacına, değerine, coğrafi kaynağına, üretim veya sunuluş zamanına ya da diğer niteliklerine ilişkin açıklamalarda bulunulması.</a:t>
            </a:r>
          </a:p>
          <a:p>
            <a:pPr marL="0" indent="0">
              <a:buNone/>
            </a:pPr>
            <a:r>
              <a:rPr lang="tr-TR" sz="2400" dirty="0"/>
              <a:t>c) Özellikle aksesuar, yedek parça veya eşdeğer parça ürünlerinde, malın ya da hizmetin kullanım amacının belirtilmesinin gerekli olduğu hâllerde kullanılması</a:t>
            </a:r>
            <a:r>
              <a:rPr lang="tr-TR" sz="2400" dirty="0" smtClean="0"/>
              <a:t>.”</a:t>
            </a:r>
          </a:p>
          <a:p>
            <a:pPr marL="0" indent="0">
              <a:buNone/>
            </a:pPr>
            <a:r>
              <a:rPr lang="tr-TR" sz="2400" dirty="0"/>
              <a:t>-hakkın tükenmesi ilkesi </a:t>
            </a:r>
            <a:endParaRPr lang="tr-TR" sz="2400" dirty="0" smtClean="0"/>
          </a:p>
          <a:p>
            <a:pPr marL="0" indent="0">
              <a:buNone/>
            </a:pPr>
            <a:r>
              <a:rPr lang="tr-TR" sz="2400" dirty="0"/>
              <a:t>İstisnaya istisna</a:t>
            </a:r>
            <a:r>
              <a:rPr lang="tr-TR" sz="2400" dirty="0" smtClean="0"/>
              <a:t>: malın üçüncü </a:t>
            </a:r>
            <a:r>
              <a:rPr lang="tr-TR" sz="2400" dirty="0"/>
              <a:t>kişilerce değiştirilmesi veya kötüleştirilmesi </a:t>
            </a:r>
            <a:r>
              <a:rPr lang="tr-TR" sz="2400" dirty="0" smtClean="0"/>
              <a:t>halleridir (</a:t>
            </a:r>
            <a:r>
              <a:rPr lang="tr-TR" sz="2400" dirty="0" err="1" smtClean="0"/>
              <a:t>revizyonlu</a:t>
            </a:r>
            <a:r>
              <a:rPr lang="tr-TR" sz="2400" dirty="0" smtClean="0"/>
              <a:t>, kalitesiz)</a:t>
            </a:r>
            <a:endParaRPr lang="tr-TR" sz="2400" dirty="0"/>
          </a:p>
          <a:p>
            <a:endParaRPr lang="tr-T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Markaya tecavüz;</a:t>
            </a:r>
            <a:r>
              <a:rPr lang="tr-TR" sz="2800" dirty="0"/>
              <a:t>	MARKA İHLAL DAVALARI</a:t>
            </a:r>
            <a:r>
              <a:rPr lang="tr-TR" sz="2800" dirty="0" smtClean="0"/>
              <a:t/>
            </a:r>
            <a:br>
              <a:rPr lang="tr-TR" sz="2800" dirty="0" smtClean="0"/>
            </a:br>
            <a:endParaRPr lang="tr-TR" sz="2800" dirty="0"/>
          </a:p>
        </p:txBody>
      </p:sp>
      <p:sp>
        <p:nvSpPr>
          <p:cNvPr id="3" name="2 İçerik Yer Tutucusu"/>
          <p:cNvSpPr>
            <a:spLocks noGrp="1"/>
          </p:cNvSpPr>
          <p:nvPr>
            <p:ph idx="1"/>
          </p:nvPr>
        </p:nvSpPr>
        <p:spPr/>
        <p:txBody>
          <a:bodyPr>
            <a:normAutofit fontScale="40000" lnSpcReduction="20000"/>
          </a:bodyPr>
          <a:lstStyle/>
          <a:p>
            <a:r>
              <a:rPr lang="tr-TR" dirty="0"/>
              <a:t>SMK, Ortak </a:t>
            </a:r>
            <a:r>
              <a:rPr lang="tr-TR" dirty="0" smtClean="0"/>
              <a:t>hükümler, </a:t>
            </a:r>
            <a:r>
              <a:rPr lang="tr-TR" dirty="0"/>
              <a:t>bölümünde, 149. maddesinde ileri sürülebilecek </a:t>
            </a:r>
            <a:r>
              <a:rPr lang="tr-TR" dirty="0" smtClean="0"/>
              <a:t>talepler sayılı</a:t>
            </a:r>
          </a:p>
          <a:p>
            <a:pPr marL="0" indent="0">
              <a:buNone/>
            </a:pPr>
            <a:r>
              <a:rPr lang="tr-TR" sz="3500" dirty="0"/>
              <a:t>-a) Fiilin tecavüz olup olmadığının </a:t>
            </a:r>
            <a:r>
              <a:rPr lang="tr-TR" sz="3500" b="1" dirty="0"/>
              <a:t>tespiti.</a:t>
            </a:r>
          </a:p>
          <a:p>
            <a:pPr marL="0" indent="0">
              <a:buNone/>
            </a:pPr>
            <a:r>
              <a:rPr lang="tr-TR" sz="3500" dirty="0"/>
              <a:t>b) Muhtemel tecavüzün </a:t>
            </a:r>
            <a:r>
              <a:rPr lang="tr-TR" sz="3500" b="1" dirty="0"/>
              <a:t>önlenmesi.</a:t>
            </a:r>
          </a:p>
          <a:p>
            <a:pPr marL="0" indent="0">
              <a:buNone/>
            </a:pPr>
            <a:r>
              <a:rPr lang="tr-TR" sz="3500" dirty="0"/>
              <a:t>c) Tecavüz fiillerinin </a:t>
            </a:r>
            <a:r>
              <a:rPr lang="tr-TR" sz="3500" b="1" dirty="0"/>
              <a:t>durdurulması.</a:t>
            </a:r>
          </a:p>
          <a:p>
            <a:pPr marL="0" indent="0">
              <a:buNone/>
            </a:pPr>
            <a:r>
              <a:rPr lang="tr-TR" sz="3500" dirty="0"/>
              <a:t>ç) Tecavüzün kaldırılması ile </a:t>
            </a:r>
            <a:r>
              <a:rPr lang="tr-TR" sz="3500" b="1" dirty="0"/>
              <a:t>maddi ve manevi zararın tazmini. </a:t>
            </a:r>
          </a:p>
          <a:p>
            <a:pPr marL="0" indent="0">
              <a:buNone/>
            </a:pPr>
            <a:r>
              <a:rPr lang="tr-TR" sz="3500" dirty="0"/>
              <a:t>d) Tecavüz oluşturan veya cezayı gerektiren ürünler ile bunların üretiminde münhasıran kullanılan cihaz, makine gibi araçlara, tecavüze konu ürünler dışındaki diğer ürünlerin üretimini engellemeyecek şekilde </a:t>
            </a:r>
            <a:r>
              <a:rPr lang="tr-TR" sz="3500" b="1" dirty="0" err="1"/>
              <a:t>elkonulmas</a:t>
            </a:r>
            <a:r>
              <a:rPr lang="tr-TR" sz="3500" dirty="0" err="1"/>
              <a:t>ı</a:t>
            </a:r>
            <a:r>
              <a:rPr lang="tr-TR" sz="3500" dirty="0"/>
              <a:t>.</a:t>
            </a:r>
          </a:p>
          <a:p>
            <a:pPr marL="0" indent="0">
              <a:buNone/>
            </a:pPr>
            <a:r>
              <a:rPr lang="tr-TR" sz="3500" dirty="0"/>
              <a:t>e) (d) bendi uyarınca </a:t>
            </a:r>
            <a:r>
              <a:rPr lang="tr-TR" sz="3500" dirty="0" err="1"/>
              <a:t>elkonulan</a:t>
            </a:r>
            <a:r>
              <a:rPr lang="tr-TR" sz="3500" dirty="0"/>
              <a:t> ürün, cihaz ve makineler üzerinde kendisine mülkiyet hakkının tanınması.</a:t>
            </a:r>
          </a:p>
          <a:p>
            <a:pPr marL="0" indent="0">
              <a:buNone/>
            </a:pPr>
            <a:r>
              <a:rPr lang="tr-TR" sz="3500" dirty="0"/>
              <a:t>f) Tecavüzün devamını önlemek üzere tedbirlerin alınması, özellikle masraflar tecavüz edene ait olmak üzere (d) bendine göre </a:t>
            </a:r>
            <a:r>
              <a:rPr lang="tr-TR" sz="3500" dirty="0" err="1"/>
              <a:t>elkonulan</a:t>
            </a:r>
            <a:r>
              <a:rPr lang="tr-TR" sz="3500" dirty="0"/>
              <a:t> ürünler ile cihaz ve makine gibi araçların şekillerinin değiştirilmesi, üzerlerindeki markaların silinmesi veya sınai mülkiyet haklarına tecavüzün önlenmesi için kaçınılmaz </a:t>
            </a:r>
            <a:r>
              <a:rPr lang="tr-TR" sz="3500" b="1" dirty="0"/>
              <a:t>ise imhası.</a:t>
            </a:r>
          </a:p>
          <a:p>
            <a:pPr marL="0" indent="0">
              <a:buNone/>
            </a:pPr>
            <a:r>
              <a:rPr lang="tr-TR" sz="3500" dirty="0"/>
              <a:t>g) Haklı bir sebebin veya menfaatinin bulunması hâlinde, masrafları karşı tarafa ait olmak üzere kesinleşmiş kararın günlük gazete veya benzeri vasıtalarla tamamen veya özet olarak </a:t>
            </a:r>
            <a:r>
              <a:rPr lang="tr-TR" sz="3500" b="1" dirty="0"/>
              <a:t>ilan edilmesi veya ilgililere tebliğ </a:t>
            </a:r>
            <a:r>
              <a:rPr lang="tr-TR" sz="3500" dirty="0"/>
              <a:t>edilmesi.</a:t>
            </a:r>
          </a:p>
          <a:p>
            <a:pPr marL="0" indent="0">
              <a:buNone/>
            </a:pPr>
            <a:r>
              <a:rPr lang="tr-TR" sz="3500" dirty="0"/>
              <a:t>(2) Birinci fıkranın (e) bendinde belirtilen talebin kabulü durumunda, söz konusu ürün, cihaz ve makinelerin değeri, tazminat </a:t>
            </a:r>
            <a:r>
              <a:rPr lang="tr-TR" sz="3500" b="1" dirty="0"/>
              <a:t>miktarından düşülür. </a:t>
            </a:r>
            <a:r>
              <a:rPr lang="tr-TR" sz="3500" dirty="0"/>
              <a:t>Bu değerin kabul edilen tazminat miktarını aşması hâlinde, aşan kısım hak sahibince karşı tarafa ödenir.</a:t>
            </a:r>
          </a:p>
          <a:p>
            <a:pPr marL="0" indent="0">
              <a:buNone/>
            </a:pPr>
            <a:r>
              <a:rPr lang="tr-TR" sz="3500" dirty="0"/>
              <a:t>(3) Birinci fıkranın (g) bendinde belirtilen talebin kabulü durumunda ilanın şeklî ve kapsamı kararda tespit edilir. İlan hakkı, kararın kesinleşmesinden sonra </a:t>
            </a:r>
            <a:r>
              <a:rPr lang="tr-TR" sz="3500" b="1" dirty="0"/>
              <a:t>üç ay içinde talep edilmezse düşer. </a:t>
            </a:r>
          </a:p>
          <a:p>
            <a:pPr marL="0" indent="0">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MARKA SAHİBİNE KARŞI:</a:t>
            </a:r>
            <a:endParaRPr lang="tr-TR" dirty="0"/>
          </a:p>
        </p:txBody>
      </p:sp>
      <p:sp>
        <p:nvSpPr>
          <p:cNvPr id="3" name="2 İçerik Yer Tutucusu"/>
          <p:cNvSpPr>
            <a:spLocks noGrp="1"/>
          </p:cNvSpPr>
          <p:nvPr>
            <p:ph idx="1"/>
          </p:nvPr>
        </p:nvSpPr>
        <p:spPr/>
        <p:txBody>
          <a:bodyPr/>
          <a:lstStyle/>
          <a:p>
            <a:r>
              <a:rPr lang="tr-TR" dirty="0"/>
              <a:t>SMK m. 154’te düzenlenen “</a:t>
            </a:r>
            <a:r>
              <a:rPr lang="tr-TR" dirty="0" smtClean="0"/>
              <a:t>Tecavüz» </a:t>
            </a:r>
            <a:r>
              <a:rPr lang="tr-TR" dirty="0"/>
              <a:t>bulunmadığının </a:t>
            </a:r>
            <a:r>
              <a:rPr lang="tr-TR" dirty="0" smtClean="0"/>
              <a:t>tespiti davası</a:t>
            </a:r>
          </a:p>
          <a:p>
            <a:r>
              <a:rPr lang="tr-TR" dirty="0" smtClean="0"/>
              <a:t>Marka hükümsüzlüğü davası</a:t>
            </a:r>
          </a:p>
          <a:p>
            <a:r>
              <a:rPr lang="tr-TR" dirty="0" smtClean="0"/>
              <a:t>Marka iptal davası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GÖREV, YETKİ </a:t>
            </a:r>
            <a:r>
              <a:rPr lang="tr-TR" dirty="0"/>
              <a:t>VE USUL</a:t>
            </a:r>
          </a:p>
        </p:txBody>
      </p:sp>
      <p:sp>
        <p:nvSpPr>
          <p:cNvPr id="3" name="2 İçerik Yer Tutucusu"/>
          <p:cNvSpPr>
            <a:spLocks noGrp="1"/>
          </p:cNvSpPr>
          <p:nvPr>
            <p:ph idx="1"/>
          </p:nvPr>
        </p:nvSpPr>
        <p:spPr/>
        <p:txBody>
          <a:bodyPr>
            <a:normAutofit fontScale="92500"/>
          </a:bodyPr>
          <a:lstStyle/>
          <a:p>
            <a:r>
              <a:rPr lang="tr-TR" dirty="0" err="1"/>
              <a:t>SMK’da</a:t>
            </a:r>
            <a:r>
              <a:rPr lang="tr-TR" dirty="0"/>
              <a:t> öngörülen davalarda görevli mahkeme, fikri ve sınai haklar hukuk mahkemesi ile fikri ve sınai haklar ceza mahkemesidir. </a:t>
            </a:r>
            <a:endParaRPr lang="tr-TR" dirty="0" smtClean="0"/>
          </a:p>
          <a:p>
            <a:r>
              <a:rPr lang="tr-TR" dirty="0" smtClean="0"/>
              <a:t>Haksız rekabet davaları Asliye </a:t>
            </a:r>
            <a:r>
              <a:rPr lang="tr-TR" dirty="0"/>
              <a:t>Ticaret görülürler (HMK 2, 16. md</a:t>
            </a:r>
            <a:r>
              <a:rPr lang="tr-TR" dirty="0" smtClean="0"/>
              <a:t>)</a:t>
            </a:r>
          </a:p>
          <a:p>
            <a:r>
              <a:rPr lang="tr-TR" dirty="0" smtClean="0"/>
              <a:t>Görev ayrımı kanundan doğar; tescil belirleyici,</a:t>
            </a:r>
          </a:p>
          <a:p>
            <a:r>
              <a:rPr lang="tr-TR" dirty="0" err="1" smtClean="0"/>
              <a:t>İstisnaen</a:t>
            </a:r>
            <a:r>
              <a:rPr lang="tr-TR" dirty="0" smtClean="0"/>
              <a:t> telif davalarında tescil aranmaksızın ihtisas mahkemeleri görevli</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2011</TotalTime>
  <Words>1747</Words>
  <Application>Microsoft Office PowerPoint</Application>
  <PresentationFormat>Ekran Gösterisi (4:3)</PresentationFormat>
  <Paragraphs>162</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MARKA İHLAL DAVALARI</vt:lpstr>
      <vt:lpstr>MARKA İHLAL DAVALARI  TAZMİNATI DOĞURAN OLAYLAR SMK m. 7, (MarkKHK. 9, 61. md.)</vt:lpstr>
      <vt:lpstr>SMK m. 7, marka tescilinden doğan hakları ve istisnaları saymaktadır</vt:lpstr>
      <vt:lpstr>Mal ve hizmetten bağımsız değerlendirme</vt:lpstr>
      <vt:lpstr>Yasaklanabilir eylemler</vt:lpstr>
      <vt:lpstr>istisnalar</vt:lpstr>
      <vt:lpstr>Markaya tecavüz; MARKA İHLAL DAVALARI </vt:lpstr>
      <vt:lpstr>MARKA SAHİBİNE KARŞI:</vt:lpstr>
      <vt:lpstr>GÖREV, YETKİ VE USUL</vt:lpstr>
      <vt:lpstr>GÖREV, YETKİ VE USUL</vt:lpstr>
      <vt:lpstr>GÖREV VE YETKİ, USUL</vt:lpstr>
      <vt:lpstr>HUSUMET; davacı ve davalı</vt:lpstr>
      <vt:lpstr>SMK m. 155 Önceki haklar</vt:lpstr>
      <vt:lpstr>Önceki haklar Tescil güvenli liman mı?</vt:lpstr>
      <vt:lpstr>Tazminat : Fiili zarar ve YKK</vt:lpstr>
      <vt:lpstr>İtibar zararı</vt:lpstr>
      <vt:lpstr>Yoksun kalınan kar</vt:lpstr>
      <vt:lpstr>Yoksun kalınan kar</vt:lpstr>
      <vt:lpstr>Yoksun kalınan kar</vt:lpstr>
      <vt:lpstr>Yoksun kalınan kar</vt:lpstr>
      <vt:lpstr>YKK Yöntemleri  SMK m. 151</vt:lpstr>
      <vt:lpstr>Hakkaniyet nedeniyle uygun bir pay eklenmesi; YKK artırımı</vt:lpstr>
      <vt:lpstr>Denkleştirme</vt:lpstr>
      <vt:lpstr>Tazminatın/YKK’nın belirlenmesi</vt:lpstr>
      <vt:lpstr>İspat Konuları</vt:lpstr>
      <vt:lpstr>Dava açılamayacak kişiler:</vt:lpstr>
      <vt:lpstr>Marka tescilli değilse?</vt:lpstr>
      <vt:lpstr>Cezai hükümler</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İHLALİ DAVALARINDA TAZMİNAT</dc:title>
  <dc:creator>ilhami</dc:creator>
  <cp:lastModifiedBy>Windows Kullanıcısı</cp:lastModifiedBy>
  <cp:revision>18</cp:revision>
  <dcterms:created xsi:type="dcterms:W3CDTF">2011-01-14T08:08:51Z</dcterms:created>
  <dcterms:modified xsi:type="dcterms:W3CDTF">2020-02-26T10:46:07Z</dcterms:modified>
</cp:coreProperties>
</file>