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4" r:id="rId8"/>
    <p:sldId id="265" r:id="rId9"/>
    <p:sldId id="260" r:id="rId10"/>
    <p:sldId id="266" r:id="rId11"/>
    <p:sldId id="267" r:id="rId12"/>
    <p:sldId id="278" r:id="rId13"/>
    <p:sldId id="279" r:id="rId14"/>
    <p:sldId id="281" r:id="rId15"/>
    <p:sldId id="283" r:id="rId16"/>
    <p:sldId id="284" r:id="rId17"/>
    <p:sldId id="285" r:id="rId18"/>
    <p:sldId id="286" r:id="rId19"/>
    <p:sldId id="287" r:id="rId20"/>
    <p:sldId id="268" r:id="rId21"/>
    <p:sldId id="269" r:id="rId22"/>
    <p:sldId id="270" r:id="rId23"/>
    <p:sldId id="271" r:id="rId24"/>
    <p:sldId id="275" r:id="rId25"/>
    <p:sldId id="272" r:id="rId26"/>
    <p:sldId id="273" r:id="rId27"/>
    <p:sldId id="277" r:id="rId28"/>
    <p:sldId id="274" r:id="rId29"/>
    <p:sldId id="276" r:id="rId3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116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44782-5B00-4C48-A470-38493D2E4B78}" type="datetimeFigureOut">
              <a:rPr lang="tr-TR" smtClean="0"/>
              <a:pPr/>
              <a:t>7.06.2021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AA2A4-C7C5-4D7A-98E3-9B7B54CD00F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44782-5B00-4C48-A470-38493D2E4B78}" type="datetimeFigureOut">
              <a:rPr lang="tr-TR" smtClean="0"/>
              <a:pPr/>
              <a:t>7.06.2021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AA2A4-C7C5-4D7A-98E3-9B7B54CD00F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44782-5B00-4C48-A470-38493D2E4B78}" type="datetimeFigureOut">
              <a:rPr lang="tr-TR" smtClean="0"/>
              <a:pPr/>
              <a:t>7.06.2021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AA2A4-C7C5-4D7A-98E3-9B7B54CD00F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44782-5B00-4C48-A470-38493D2E4B78}" type="datetimeFigureOut">
              <a:rPr lang="tr-TR" smtClean="0"/>
              <a:pPr/>
              <a:t>7.06.2021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AA2A4-C7C5-4D7A-98E3-9B7B54CD00F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44782-5B00-4C48-A470-38493D2E4B78}" type="datetimeFigureOut">
              <a:rPr lang="tr-TR" smtClean="0"/>
              <a:pPr/>
              <a:t>7.06.2021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AA2A4-C7C5-4D7A-98E3-9B7B54CD00F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44782-5B00-4C48-A470-38493D2E4B78}" type="datetimeFigureOut">
              <a:rPr lang="tr-TR" smtClean="0"/>
              <a:pPr/>
              <a:t>7.06.2021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AA2A4-C7C5-4D7A-98E3-9B7B54CD00F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44782-5B00-4C48-A470-38493D2E4B78}" type="datetimeFigureOut">
              <a:rPr lang="tr-TR" smtClean="0"/>
              <a:pPr/>
              <a:t>7.06.2021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AA2A4-C7C5-4D7A-98E3-9B7B54CD00F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44782-5B00-4C48-A470-38493D2E4B78}" type="datetimeFigureOut">
              <a:rPr lang="tr-TR" smtClean="0"/>
              <a:pPr/>
              <a:t>7.06.2021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AA2A4-C7C5-4D7A-98E3-9B7B54CD00F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44782-5B00-4C48-A470-38493D2E4B78}" type="datetimeFigureOut">
              <a:rPr lang="tr-TR" smtClean="0"/>
              <a:pPr/>
              <a:t>7.06.2021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AA2A4-C7C5-4D7A-98E3-9B7B54CD00F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44782-5B00-4C48-A470-38493D2E4B78}" type="datetimeFigureOut">
              <a:rPr lang="tr-TR" smtClean="0"/>
              <a:pPr/>
              <a:t>7.06.2021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AA2A4-C7C5-4D7A-98E3-9B7B54CD00F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44782-5B00-4C48-A470-38493D2E4B78}" type="datetimeFigureOut">
              <a:rPr lang="tr-TR" smtClean="0"/>
              <a:pPr/>
              <a:t>7.06.2021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AA2A4-C7C5-4D7A-98E3-9B7B54CD00F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A44782-5B00-4C48-A470-38493D2E4B78}" type="datetimeFigureOut">
              <a:rPr lang="tr-TR" smtClean="0"/>
              <a:pPr/>
              <a:t>7.06.2021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7AA2A4-C7C5-4D7A-98E3-9B7B54CD00FF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Sınai Haklar ve </a:t>
            </a:r>
            <a:r>
              <a:rPr lang="tr-TR" smtClean="0">
                <a:solidFill>
                  <a:srgbClr val="FF0000"/>
                </a:solidFill>
              </a:rPr>
              <a:t>Kişisel Verileri </a:t>
            </a:r>
            <a:r>
              <a:rPr lang="tr-TR" dirty="0" smtClean="0">
                <a:solidFill>
                  <a:srgbClr val="FF0000"/>
                </a:solidFill>
              </a:rPr>
              <a:t>Koruma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dirty="0" smtClean="0"/>
              <a:t>İlhami </a:t>
            </a:r>
            <a:r>
              <a:rPr lang="tr-TR" dirty="0" smtClean="0"/>
              <a:t>Güneş</a:t>
            </a:r>
          </a:p>
          <a:p>
            <a:r>
              <a:rPr lang="tr-TR" dirty="0" smtClean="0"/>
              <a:t>LLM</a:t>
            </a:r>
            <a:endParaRPr lang="tr-TR" dirty="0" smtClean="0"/>
          </a:p>
          <a:p>
            <a:r>
              <a:rPr lang="tr-TR" dirty="0" smtClean="0"/>
              <a:t>Em. İzmir Fikri Sınai Haklar Hukuk </a:t>
            </a:r>
            <a:r>
              <a:rPr lang="tr-TR" dirty="0" smtClean="0"/>
              <a:t>Hakimi</a:t>
            </a:r>
          </a:p>
          <a:p>
            <a:r>
              <a:rPr lang="tr-TR" dirty="0" smtClean="0"/>
              <a:t>AVUKAT</a:t>
            </a:r>
            <a:endParaRPr lang="tr-T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İltibaslı marka</a:t>
            </a:r>
            <a:endParaRPr lang="tr-TR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814" y="1600200"/>
            <a:ext cx="6520371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Marka iltibas örnekleri: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RODY/KODY, KODİ; (11. HD, 12.01.2008, 2008/6849-2009/11453. )</a:t>
            </a:r>
          </a:p>
          <a:p>
            <a:r>
              <a:rPr lang="tr-TR" dirty="0" smtClean="0"/>
              <a:t>POL ve POOL (17.05.2007 – 2007/5057 – 2007/7634)</a:t>
            </a:r>
          </a:p>
          <a:p>
            <a:r>
              <a:rPr lang="tr-TR" dirty="0" smtClean="0"/>
              <a:t>AYAKKABI DÜNYASI/AYAKKABI RÜYASI (2014/7473-2014/14992)</a:t>
            </a:r>
          </a:p>
          <a:p>
            <a:r>
              <a:rPr lang="tr-TR" dirty="0" smtClean="0"/>
              <a:t>“BRAVO PATİSERİ+şekil”/BRÖVE PATİSERİ+şekil” (19.12.2013, 2013/8613-2013/23281)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Teknik alana dair haklar</a:t>
            </a:r>
            <a:br>
              <a:rPr lang="tr-TR" dirty="0" smtClean="0"/>
            </a:br>
            <a:r>
              <a:rPr lang="tr-TR" dirty="0" smtClean="0"/>
              <a:t>Yenilikçilik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Patent ve Faydalı model</a:t>
            </a:r>
          </a:p>
          <a:p>
            <a:r>
              <a:rPr lang="tr-TR" dirty="0" smtClean="0"/>
              <a:t>Tasarım tescili, tescilsiz tasarım</a:t>
            </a:r>
          </a:p>
          <a:p>
            <a:r>
              <a:rPr lang="tr-TR" dirty="0" err="1" smtClean="0"/>
              <a:t>Know</a:t>
            </a:r>
            <a:r>
              <a:rPr lang="tr-TR" dirty="0" smtClean="0"/>
              <a:t>-</a:t>
            </a:r>
            <a:r>
              <a:rPr lang="tr-TR" dirty="0" err="1" smtClean="0"/>
              <a:t>how</a:t>
            </a:r>
            <a:endParaRPr lang="tr-TR" dirty="0" smtClean="0"/>
          </a:p>
          <a:p>
            <a:r>
              <a:rPr lang="tr-TR" dirty="0" smtClean="0"/>
              <a:t>Ticari sır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İlk patentler</a:t>
            </a:r>
            <a:endParaRPr lang="tr-TR" dirty="0"/>
          </a:p>
        </p:txBody>
      </p:sp>
      <p:pic>
        <p:nvPicPr>
          <p:cNvPr id="4" name="Picture 2" descr="C:\Users\ab29550\Downloads\IMG_261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40000" y="2339181"/>
            <a:ext cx="4064000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Tekniğin bilinen durumu</a:t>
            </a:r>
            <a:endParaRPr lang="tr-TR" dirty="0"/>
          </a:p>
        </p:txBody>
      </p:sp>
      <p:pic>
        <p:nvPicPr>
          <p:cNvPr id="1026" name="Picture 2" descr="C:\Users\ab29550\Pictures\sunu görseli\5dbf601f5fdd8c280c3a031bdf0a48d5_400x400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67000" y="1958181"/>
            <a:ext cx="38100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Patent:</a:t>
            </a:r>
            <a:endParaRPr lang="tr-TR" dirty="0"/>
          </a:p>
        </p:txBody>
      </p:sp>
      <p:pic>
        <p:nvPicPr>
          <p:cNvPr id="2050" name="Picture 2" descr="C:\Users\ab29550\Pictures\sunu görseli\57eb7b4aaa20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flipH="1">
            <a:off x="0" y="1600201"/>
            <a:ext cx="2857489" cy="2043114"/>
          </a:xfrm>
          <a:prstGeom prst="rect">
            <a:avLst/>
          </a:prstGeom>
          <a:noFill/>
        </p:spPr>
      </p:pic>
      <p:pic>
        <p:nvPicPr>
          <p:cNvPr id="2051" name="Picture 3" descr="C:\Users\ab29550\Pictures\sunu görseli\Fuellfederhalt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2071678"/>
            <a:ext cx="2614620" cy="2643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 smtClean="0"/>
              <a:t>Tasarım !</a:t>
            </a:r>
            <a:br>
              <a:rPr lang="tr-TR" sz="3200" dirty="0" smtClean="0"/>
            </a:br>
            <a:r>
              <a:rPr lang="tr-TR" sz="3200" dirty="0" smtClean="0"/>
              <a:t>Desenler, üç boyutlu biçim, dış görünüm</a:t>
            </a:r>
            <a:endParaRPr lang="tr-TR" sz="3200" dirty="0"/>
          </a:p>
        </p:txBody>
      </p:sp>
      <p:pic>
        <p:nvPicPr>
          <p:cNvPr id="4" name="Picture 2" descr="F:\mobilya tasarım\untitled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2571744"/>
            <a:ext cx="7715304" cy="3386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sz="3200" smtClean="0">
                <a:solidFill>
                  <a:srgbClr val="FF0000"/>
                </a:solidFill>
              </a:rPr>
              <a:t>Bir başka örnek; Tasarımın sadece mobilyaya özgü olmadığını unutmadan</a:t>
            </a:r>
          </a:p>
        </p:txBody>
      </p:sp>
      <p:sp>
        <p:nvSpPr>
          <p:cNvPr id="12291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tr-TR" altLang="tr-TR" smtClean="0"/>
          </a:p>
        </p:txBody>
      </p:sp>
      <p:pic>
        <p:nvPicPr>
          <p:cNvPr id="12292" name="Picture 2" descr="F:\mobilya tasarım\Yeni klasör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700213"/>
            <a:ext cx="8135938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İhlal halinde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Sınai hakka tecavüzün tespiti, önlenmesi, kaldırılması</a:t>
            </a:r>
          </a:p>
          <a:p>
            <a:r>
              <a:rPr lang="tr-TR" dirty="0" smtClean="0"/>
              <a:t>Tazminat (maddi ve manevi; itibar; YKK)</a:t>
            </a:r>
          </a:p>
          <a:p>
            <a:r>
              <a:rPr lang="tr-TR" dirty="0" smtClean="0"/>
              <a:t>Geçici koruma tedbirleri ve delil tespiti</a:t>
            </a:r>
          </a:p>
          <a:p>
            <a:r>
              <a:rPr lang="tr-TR" dirty="0" smtClean="0"/>
              <a:t>YKK hesabında özellikler üç yöntem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Hukuka aykırı sınai hak tescili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Marka, tasarım veya patent haklarının kendi doğasına göre değişen tescil şartlarına aykırılık;</a:t>
            </a:r>
          </a:p>
          <a:p>
            <a:r>
              <a:rPr lang="tr-TR" dirty="0" smtClean="0"/>
              <a:t>Hükümsüzlük</a:t>
            </a:r>
          </a:p>
          <a:p>
            <a:r>
              <a:rPr lang="tr-TR" dirty="0" smtClean="0"/>
              <a:t>Marka iptali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A. Sınai hak kavramı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 smtClean="0"/>
              <a:t>İşletme; arazi-sermaye-girişim-esnaf faaliyetini aşma</a:t>
            </a:r>
          </a:p>
          <a:p>
            <a:r>
              <a:rPr lang="tr-TR" dirty="0" smtClean="0"/>
              <a:t>Maddi ve gayri maddi mallar</a:t>
            </a:r>
          </a:p>
          <a:p>
            <a:r>
              <a:rPr lang="tr-TR" dirty="0" smtClean="0"/>
              <a:t>G. maddi mallar; Sınai haklar işletmenin görünmeyen değerleri</a:t>
            </a:r>
          </a:p>
          <a:p>
            <a:pPr>
              <a:buNone/>
            </a:pPr>
            <a:r>
              <a:rPr lang="tr-TR" dirty="0" smtClean="0"/>
              <a:t>-marka</a:t>
            </a:r>
          </a:p>
          <a:p>
            <a:pPr>
              <a:buNone/>
            </a:pPr>
            <a:r>
              <a:rPr lang="tr-TR" dirty="0" smtClean="0"/>
              <a:t>-tasarım</a:t>
            </a:r>
          </a:p>
          <a:p>
            <a:pPr>
              <a:buNone/>
            </a:pPr>
            <a:r>
              <a:rPr lang="tr-TR" dirty="0" smtClean="0"/>
              <a:t>-patent ve faydalı model</a:t>
            </a:r>
          </a:p>
          <a:p>
            <a:pPr>
              <a:buNone/>
            </a:pPr>
            <a:r>
              <a:rPr lang="tr-TR" dirty="0" smtClean="0"/>
              <a:t>-Entegre devre hakkı</a:t>
            </a:r>
          </a:p>
          <a:p>
            <a:pPr>
              <a:buNone/>
            </a:pPr>
            <a:r>
              <a:rPr lang="tr-TR" dirty="0" smtClean="0"/>
              <a:t>-Yeni Bitki Islahçı hakkı</a:t>
            </a:r>
            <a:endParaRPr lang="tr-T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B. Kişisel Verileri Koruma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smtClean="0"/>
              <a:t>6698 s. yasa; 24/3/2016 Yayımlandığı R.Gazete : Tarih: 7/4/2016, Sayı : 29677</a:t>
            </a:r>
          </a:p>
          <a:p>
            <a:r>
              <a:rPr lang="tr-TR" dirty="0" smtClean="0"/>
              <a:t>Amaç; kişisel verilerin işlenmesinde başta özel </a:t>
            </a:r>
            <a:r>
              <a:rPr lang="tr-TR" b="1" dirty="0" smtClean="0"/>
              <a:t>hayatın gizliliği </a:t>
            </a:r>
            <a:r>
              <a:rPr lang="tr-TR" dirty="0" smtClean="0"/>
              <a:t>olmak üzere kişilerin </a:t>
            </a:r>
            <a:r>
              <a:rPr lang="tr-TR" b="1" dirty="0" smtClean="0"/>
              <a:t>temel hak ve özgürlüklerini korumak</a:t>
            </a:r>
            <a:r>
              <a:rPr lang="tr-TR" dirty="0" smtClean="0"/>
              <a:t> ve kişisel verileri işleyen </a:t>
            </a:r>
            <a:r>
              <a:rPr lang="tr-TR" b="1" dirty="0" smtClean="0"/>
              <a:t>gerçek ve tüzel kişilerin yükümlülükleri ile uyacakları usul ve esasları </a:t>
            </a:r>
            <a:r>
              <a:rPr lang="tr-TR" dirty="0" smtClean="0"/>
              <a:t>düzenlemektir</a:t>
            </a:r>
          </a:p>
          <a:p>
            <a:r>
              <a:rPr lang="tr-TR" dirty="0" smtClean="0"/>
              <a:t>(A.İ.H.S; Anayasa) </a:t>
            </a:r>
            <a:r>
              <a:rPr lang="tr-TR" b="1" dirty="0" smtClean="0"/>
              <a:t>Temel haklar</a:t>
            </a:r>
          </a:p>
          <a:p>
            <a:r>
              <a:rPr lang="tr-TR" dirty="0" smtClean="0"/>
              <a:t>Bilgi teknolojileri bilgi toplumunun hizmetinde ama nasıl?</a:t>
            </a:r>
            <a:endParaRPr lang="tr-T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Kapsam: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sz="2400" dirty="0" smtClean="0"/>
              <a:t>Verileri </a:t>
            </a:r>
            <a:r>
              <a:rPr lang="tr-TR" sz="2400" b="1" dirty="0" smtClean="0"/>
              <a:t>işlenen</a:t>
            </a:r>
            <a:r>
              <a:rPr lang="tr-TR" sz="2400" dirty="0" smtClean="0"/>
              <a:t> gerçek kişiler</a:t>
            </a:r>
          </a:p>
          <a:p>
            <a:r>
              <a:rPr lang="tr-TR" sz="2400" dirty="0" smtClean="0"/>
              <a:t>Veri işleyenler; otomatik veya öyle olmayan yollarla veri işleyen tüm gerçek veya tüzel kişi</a:t>
            </a:r>
          </a:p>
          <a:p>
            <a:r>
              <a:rPr lang="tr-TR" sz="2400" b="1" dirty="0" smtClean="0"/>
              <a:t>Kişisel veri </a:t>
            </a:r>
            <a:r>
              <a:rPr lang="tr-TR" sz="2400" dirty="0" smtClean="0"/>
              <a:t>nedir; Kimliği belirli veya belirlenebilir gerçek kişiye ilişkin her türlü bilgi, </a:t>
            </a:r>
          </a:p>
          <a:p>
            <a:r>
              <a:rPr lang="tr-TR" sz="2400" dirty="0" smtClean="0"/>
              <a:t>Veri işleme: </a:t>
            </a:r>
            <a:r>
              <a:rPr lang="tr-TR" sz="1900" dirty="0" smtClean="0"/>
              <a:t>elde edilmesi, kaydedilmesi, depolanması, muhafaza edilmesi, değiştirilmesi, yeniden düzenlenmesi, açıklanması, aktarılması, devralınması, elde edilebilir hâle getirilmesi, sınıflandırılması ya da kullanılmasının engellenmesi gibi veriler üzerinde gerçekleştirilen her türlü işlemi,</a:t>
            </a:r>
          </a:p>
          <a:p>
            <a:r>
              <a:rPr lang="tr-TR" sz="1900" dirty="0" smtClean="0"/>
              <a:t>Veri </a:t>
            </a:r>
            <a:r>
              <a:rPr lang="tr-TR" sz="1900" b="1" dirty="0" smtClean="0"/>
              <a:t>sorumlusu</a:t>
            </a:r>
            <a:r>
              <a:rPr lang="tr-TR" sz="1900" dirty="0" smtClean="0"/>
              <a:t>; veri işleme amaç ve araçlarını belirleyen</a:t>
            </a:r>
          </a:p>
          <a:p>
            <a:r>
              <a:rPr lang="tr-TR" sz="1900" dirty="0" smtClean="0"/>
              <a:t>Veri kayıt sistemi; kişisel verilerin belli kriterlere göre kaydedildiği kayıt sistemi</a:t>
            </a:r>
          </a:p>
          <a:p>
            <a:r>
              <a:rPr lang="tr-TR" sz="2000" b="1" dirty="0" smtClean="0"/>
              <a:t>Anonim</a:t>
            </a:r>
            <a:r>
              <a:rPr lang="tr-TR" sz="2000" dirty="0" smtClean="0"/>
              <a:t> hâle getirme: Kişisel verilerin, başka verilerle eşleştirilerek dahi hiçbir surette kimliği belirli veya belirlenebilir bir gerçek kişiyle ilişkilendirilemeyecek hâle getirilmesini, (Örn: </a:t>
            </a:r>
            <a:r>
              <a:rPr lang="tr-TR" sz="2000" dirty="0" err="1" smtClean="0"/>
              <a:t>mhk</a:t>
            </a:r>
            <a:r>
              <a:rPr lang="tr-TR" sz="2000" dirty="0" smtClean="0"/>
              <a:t> kararlarda isim silme, kapatma)</a:t>
            </a:r>
            <a:endParaRPr lang="tr-TR" sz="19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Veri işleme ilkeleri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tr-TR" dirty="0" smtClean="0"/>
              <a:t>Bu yasa ve sair yasalara göre işleme</a:t>
            </a:r>
          </a:p>
          <a:p>
            <a:r>
              <a:rPr lang="tr-TR" dirty="0" smtClean="0"/>
              <a:t>Hukuka ve dürüstlük kurallarına uygun olma.</a:t>
            </a:r>
          </a:p>
          <a:p>
            <a:r>
              <a:rPr lang="tr-TR" dirty="0" smtClean="0"/>
              <a:t>  Doğru ve gerektiğinde güncel olma.</a:t>
            </a:r>
          </a:p>
          <a:p>
            <a:r>
              <a:rPr lang="tr-TR" dirty="0" smtClean="0"/>
              <a:t>  Belirli, açık ve meşru amaçlar için işlenme.</a:t>
            </a:r>
          </a:p>
          <a:p>
            <a:r>
              <a:rPr lang="tr-TR" dirty="0" smtClean="0"/>
              <a:t> İşlendikleri amaçla bağlantılı, sınırlı ve ölçülü olma.</a:t>
            </a:r>
          </a:p>
          <a:p>
            <a:r>
              <a:rPr lang="tr-TR" dirty="0" smtClean="0"/>
              <a:t> İlgili mevzuatta öngörülen veya işlendikleri amaç için gerekli olan süre kadar muhafaza edilme</a:t>
            </a:r>
            <a:endParaRPr lang="tr-TR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İşleme Şartları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r-TR" dirty="0" smtClean="0"/>
              <a:t>Açık rıza</a:t>
            </a:r>
          </a:p>
          <a:p>
            <a:r>
              <a:rPr lang="tr-TR" dirty="0" smtClean="0"/>
              <a:t>Yoksa; yasanın açıkça öngörmesi, hayat veya beden bütünlüğü, sözleşme yapma-ifa etme gerekliliği, veri sorumlusunun hukuki yükümlülüğü nedeniyle zorunluluk, hak tesisi, kullanım korunması için, ilgili kişice alenileştirilmiş olma, temel h. öz. zarar vermeme kaydıyla meşru menfaatler için</a:t>
            </a:r>
          </a:p>
          <a:p>
            <a:r>
              <a:rPr lang="tr-TR" dirty="0" smtClean="0"/>
              <a:t>Özel nitelikli veriler sadece açık rıza ile işlenebilir</a:t>
            </a:r>
            <a:endParaRPr lang="tr-TR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Veri güvenliği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tr-TR" dirty="0"/>
              <a:t>Kişisel Veri Güvenliğini Sağlamak İçin,</a:t>
            </a:r>
          </a:p>
          <a:p>
            <a:r>
              <a:rPr lang="tr-TR" dirty="0" smtClean="0"/>
              <a:t>Kişisel </a:t>
            </a:r>
            <a:r>
              <a:rPr lang="tr-TR" dirty="0"/>
              <a:t>Verilerin, yanlışlıkla yada kötü niyetle kurum dışına çıkarılmasını önlemek,</a:t>
            </a:r>
          </a:p>
          <a:p>
            <a:r>
              <a:rPr lang="tr-TR" dirty="0" smtClean="0"/>
              <a:t>Kullanıcıların </a:t>
            </a:r>
            <a:r>
              <a:rPr lang="tr-TR" dirty="0"/>
              <a:t>internet erişimlerini denetlemek ve oluşabilecek saldırılara karşı </a:t>
            </a:r>
            <a:r>
              <a:rPr lang="tr-TR" dirty="0" smtClean="0"/>
              <a:t>önlem </a:t>
            </a:r>
            <a:r>
              <a:rPr lang="tr-TR" dirty="0"/>
              <a:t>almak</a:t>
            </a:r>
            <a:r>
              <a:rPr lang="tr-TR" dirty="0" smtClean="0"/>
              <a:t>,</a:t>
            </a:r>
          </a:p>
          <a:p>
            <a:r>
              <a:rPr lang="tr-TR" dirty="0" smtClean="0"/>
              <a:t>Kullanıcı </a:t>
            </a:r>
            <a:r>
              <a:rPr lang="tr-TR" dirty="0"/>
              <a:t>makinelerinin hedefli bir saldırıya maruz kalmaması için mutlaka güvenlik açıklıklarına karşı korunmasını sağlamak,</a:t>
            </a:r>
          </a:p>
          <a:p>
            <a:r>
              <a:rPr lang="tr-TR" dirty="0" smtClean="0"/>
              <a:t>Düzenli </a:t>
            </a:r>
            <a:r>
              <a:rPr lang="tr-TR" dirty="0"/>
              <a:t>olarak zafiyet kontrollerin yapılmasını sağlamak,</a:t>
            </a:r>
          </a:p>
          <a:p>
            <a:r>
              <a:rPr lang="tr-TR" dirty="0" smtClean="0"/>
              <a:t>Kötü </a:t>
            </a:r>
            <a:r>
              <a:rPr lang="tr-TR" dirty="0"/>
              <a:t>amaçlı yazılımlardan korunmak adına </a:t>
            </a:r>
            <a:r>
              <a:rPr lang="tr-TR" dirty="0" err="1"/>
              <a:t>antivirus</a:t>
            </a:r>
            <a:r>
              <a:rPr lang="tr-TR" dirty="0"/>
              <a:t>, </a:t>
            </a:r>
            <a:r>
              <a:rPr lang="tr-TR" dirty="0" err="1"/>
              <a:t>antispam</a:t>
            </a:r>
            <a:r>
              <a:rPr lang="tr-TR" dirty="0"/>
              <a:t> gibi ürünleri kullanmak,</a:t>
            </a:r>
          </a:p>
          <a:p>
            <a:r>
              <a:rPr lang="tr-TR" dirty="0" smtClean="0"/>
              <a:t>Güvenlik </a:t>
            </a:r>
            <a:r>
              <a:rPr lang="tr-TR" dirty="0"/>
              <a:t>takibinin sağlanması adına bir güvenlik zekası ürünü (SIEM) kullanmak,</a:t>
            </a:r>
          </a:p>
          <a:p>
            <a:r>
              <a:rPr lang="tr-TR" dirty="0" smtClean="0"/>
              <a:t>Güvenlik </a:t>
            </a:r>
            <a:r>
              <a:rPr lang="tr-TR" dirty="0"/>
              <a:t>ön planda olduğu için kullanıcı kimlik doğrulama ve yönetme ürünlerini kullanmak,</a:t>
            </a:r>
          </a:p>
          <a:p>
            <a:r>
              <a:rPr lang="tr-TR" dirty="0" smtClean="0"/>
              <a:t>Kişisel </a:t>
            </a:r>
            <a:r>
              <a:rPr lang="tr-TR" dirty="0"/>
              <a:t>verilerin herhangi bir </a:t>
            </a:r>
            <a:r>
              <a:rPr lang="tr-TR" dirty="0" smtClean="0"/>
              <a:t>sebeple </a:t>
            </a:r>
            <a:r>
              <a:rPr lang="tr-TR" dirty="0"/>
              <a:t>zarar görmesi durumunda verilerin geriye getirilmesini sağlamak nedeni ile yedekleme sistemlerin çalıştığının ve geri dönüşlerinin sağlıklı olduğunun detaylı kontrollerinin sağlanması gerekmektedir.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Şikayetler, inceleme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r-TR" dirty="0" smtClean="0"/>
              <a:t>Veri sorumlusuna başvuru,</a:t>
            </a:r>
          </a:p>
          <a:p>
            <a:r>
              <a:rPr lang="tr-TR" dirty="0" smtClean="0"/>
              <a:t>Karar </a:t>
            </a:r>
          </a:p>
          <a:p>
            <a:r>
              <a:rPr lang="tr-TR" dirty="0" smtClean="0"/>
              <a:t>Karar kabul ise gereği</a:t>
            </a:r>
          </a:p>
          <a:p>
            <a:r>
              <a:rPr lang="tr-TR" dirty="0" smtClean="0"/>
              <a:t>Aksi halde Kurula şikayet</a:t>
            </a:r>
          </a:p>
          <a:p>
            <a:r>
              <a:rPr lang="tr-TR" dirty="0" smtClean="0"/>
              <a:t>Kurul haber alırsa </a:t>
            </a:r>
            <a:r>
              <a:rPr lang="tr-TR" dirty="0" err="1" smtClean="0"/>
              <a:t>re’sen</a:t>
            </a:r>
            <a:r>
              <a:rPr lang="tr-TR" dirty="0" smtClean="0"/>
              <a:t>  de inceleyebilir</a:t>
            </a:r>
          </a:p>
          <a:p>
            <a:r>
              <a:rPr lang="tr-TR" dirty="0" smtClean="0"/>
              <a:t>İhlal halinde düzelttirir; yaygın ihlalde ilke kararı</a:t>
            </a:r>
          </a:p>
          <a:p>
            <a:r>
              <a:rPr lang="tr-TR" dirty="0" smtClean="0"/>
              <a:t>Gerektiğinde veri işleme ve aktarmayı durdurma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 smtClean="0"/>
              <a:t>Suçlar Md. 17</a:t>
            </a:r>
            <a:br>
              <a:rPr lang="tr-TR" sz="2800" dirty="0" smtClean="0"/>
            </a:br>
            <a:r>
              <a:rPr lang="tr-TR" sz="2800" dirty="0" smtClean="0"/>
              <a:t>Bazı hükümlerin ihlali </a:t>
            </a:r>
            <a:r>
              <a:rPr lang="tr-TR" sz="2800" dirty="0" err="1" smtClean="0"/>
              <a:t>TCK’nın</a:t>
            </a:r>
            <a:r>
              <a:rPr lang="tr-TR" sz="2800" dirty="0" smtClean="0"/>
              <a:t> m. 135-140 kapsamında</a:t>
            </a:r>
            <a:endParaRPr lang="tr-TR" sz="28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(1) Kişisel verilere ilişkin suçlar bakımından 26/9/2004 tarihli ve 5237 sayılı Türk Ceza Kanununun 135 ila 140 </a:t>
            </a:r>
            <a:r>
              <a:rPr lang="tr-TR" dirty="0" err="1" smtClean="0"/>
              <a:t>ıncı</a:t>
            </a:r>
            <a:r>
              <a:rPr lang="tr-TR" dirty="0" smtClean="0"/>
              <a:t> madde hükümleri uygulanır. (2) Bu Kanunun 7 </a:t>
            </a:r>
            <a:r>
              <a:rPr lang="tr-TR" dirty="0" err="1" smtClean="0"/>
              <a:t>nci</a:t>
            </a:r>
            <a:r>
              <a:rPr lang="tr-TR" dirty="0" smtClean="0"/>
              <a:t> maddesi hükmüne aykırı olarak; kişisel verileri silmeyen veya anonim hâle getirmeyenler 5237 sayılı Kanunun 138 inci maddesine göre cezalandırılır.</a:t>
            </a:r>
            <a:endParaRPr lang="tr-TR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 V Suçları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 smtClean="0"/>
              <a:t>Hukuka aykırı k. Veri kaydı</a:t>
            </a:r>
          </a:p>
          <a:p>
            <a:r>
              <a:rPr lang="tr-TR" dirty="0" smtClean="0"/>
              <a:t>Siyasi, felsefi veya dini görüş, ırk kökeni, ahlaki </a:t>
            </a:r>
            <a:r>
              <a:rPr lang="tr-TR" dirty="0" err="1" smtClean="0"/>
              <a:t>eyilim</a:t>
            </a:r>
            <a:r>
              <a:rPr lang="tr-TR" dirty="0" smtClean="0"/>
              <a:t>, cinsel yaşam, sağlık durum, sendikal bağlantı kaydedenler 1-3 yıla h.</a:t>
            </a:r>
          </a:p>
          <a:p>
            <a:pPr>
              <a:buNone/>
            </a:pPr>
            <a:r>
              <a:rPr lang="tr-TR" dirty="0" smtClean="0"/>
              <a:t>-verileri hukuka aykırı verme, ele geçirme 1-4 h.</a:t>
            </a:r>
          </a:p>
          <a:p>
            <a:pPr>
              <a:buFontTx/>
              <a:buChar char="-"/>
            </a:pPr>
            <a:r>
              <a:rPr lang="tr-TR" dirty="0" smtClean="0"/>
              <a:t>Nitelikli hal: kamu görevinden veya bir beslek sanattan ötürü</a:t>
            </a:r>
          </a:p>
          <a:p>
            <a:pPr>
              <a:buFontTx/>
              <a:buChar char="-"/>
            </a:pPr>
            <a:r>
              <a:rPr lang="tr-TR" dirty="0" smtClean="0"/>
              <a:t>Verileri yok etmeme; yasal süresi geçmiş verileri saklamaya devam</a:t>
            </a:r>
          </a:p>
          <a:p>
            <a:pPr>
              <a:buFontTx/>
              <a:buChar char="-"/>
            </a:pPr>
            <a:r>
              <a:rPr lang="tr-TR" dirty="0" smtClean="0"/>
              <a:t>Tüzel kişiler hakkında </a:t>
            </a:r>
            <a:r>
              <a:rPr lang="tr-TR" dirty="0" err="1" smtClean="0"/>
              <a:t>güv</a:t>
            </a:r>
            <a:r>
              <a:rPr lang="tr-TR" dirty="0" smtClean="0"/>
              <a:t>. Tedbiri hükmolunur. </a:t>
            </a:r>
            <a:endParaRPr lang="tr-TR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Kabahatler Md.18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dirty="0" smtClean="0"/>
              <a:t>(1) Bu Kanunun; a) 10 uncu maddesinde öngörülen </a:t>
            </a:r>
            <a:r>
              <a:rPr lang="tr-TR" b="1" dirty="0" smtClean="0"/>
              <a:t>aydınlatma </a:t>
            </a:r>
            <a:r>
              <a:rPr lang="tr-TR" dirty="0" smtClean="0"/>
              <a:t>yükümlülüğünü yerine getirmeyenler hakkında 5.000 Türk lirasından 100.000 Türk lirasına kadar, b) 12 </a:t>
            </a:r>
            <a:r>
              <a:rPr lang="tr-TR" dirty="0" err="1" smtClean="0"/>
              <a:t>nci</a:t>
            </a:r>
            <a:r>
              <a:rPr lang="tr-TR" dirty="0" smtClean="0"/>
              <a:t> maddesinde öngörülen </a:t>
            </a:r>
            <a:r>
              <a:rPr lang="tr-TR" b="1" dirty="0" smtClean="0"/>
              <a:t>veri güvenliğine </a:t>
            </a:r>
            <a:r>
              <a:rPr lang="tr-TR" dirty="0" smtClean="0"/>
              <a:t>ilişkin yükümlülükleri yerine getirmeyenler hakkında 15.000 Türk lirasından 1.000.000 Türk lirasına kadar, c) 15 inci maddesi uyarınca </a:t>
            </a:r>
            <a:r>
              <a:rPr lang="tr-TR" b="1" dirty="0" smtClean="0"/>
              <a:t>Kurul tarafından verilen kararları yerine getirmeyenle</a:t>
            </a:r>
            <a:r>
              <a:rPr lang="tr-TR" dirty="0" smtClean="0"/>
              <a:t>r hakkında 25.000 Türk lirasından 1.000.000 Türk lirasına kadar, ç) 16 </a:t>
            </a:r>
            <a:r>
              <a:rPr lang="tr-TR" dirty="0" err="1" smtClean="0"/>
              <a:t>ncı</a:t>
            </a:r>
            <a:r>
              <a:rPr lang="tr-TR" dirty="0" smtClean="0"/>
              <a:t> maddesinde öngörülen </a:t>
            </a:r>
            <a:r>
              <a:rPr lang="tr-TR" b="1" dirty="0" smtClean="0"/>
              <a:t>Veri Sorumluları Siciline kayıt ve bildirim yükümlülüğüne</a:t>
            </a:r>
            <a:r>
              <a:rPr lang="tr-TR" dirty="0" smtClean="0"/>
              <a:t> aykırı hareket edenler hakkında 20.000 Türk lirasından 1.000.000 Türk lirasına kadar, idari para cezası verilir.</a:t>
            </a:r>
            <a:endParaRPr lang="tr-TR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6698 sayılı </a:t>
            </a:r>
            <a:r>
              <a:rPr lang="tr-TR" dirty="0" err="1" smtClean="0"/>
              <a:t>KVKK’na</a:t>
            </a:r>
            <a:r>
              <a:rPr lang="tr-TR" dirty="0" smtClean="0"/>
              <a:t> uyum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Gerçek ve tüzel kişilerin KVKK uyum süreci;</a:t>
            </a:r>
          </a:p>
          <a:p>
            <a:pPr>
              <a:buNone/>
            </a:pPr>
            <a:r>
              <a:rPr lang="tr-TR" dirty="0" smtClean="0"/>
              <a:t>1- veri analizi, ayıklama, verilerin hukuksal uyumu</a:t>
            </a:r>
          </a:p>
          <a:p>
            <a:pPr>
              <a:buNone/>
            </a:pPr>
            <a:r>
              <a:rPr lang="tr-TR" dirty="0" smtClean="0"/>
              <a:t>2-verilerin hukuki uyumu, veri tespiti teknik alt yapı,</a:t>
            </a:r>
          </a:p>
          <a:p>
            <a:pPr>
              <a:buNone/>
            </a:pPr>
            <a:r>
              <a:rPr lang="tr-TR" dirty="0" smtClean="0"/>
              <a:t>3- </a:t>
            </a:r>
            <a:r>
              <a:rPr lang="tr-TR" dirty="0" err="1" smtClean="0"/>
              <a:t>KVKK’ya</a:t>
            </a:r>
            <a:r>
              <a:rPr lang="tr-TR" dirty="0" smtClean="0"/>
              <a:t> teknolojik uyum süreci; kararlılık ve istikrar</a:t>
            </a:r>
          </a:p>
          <a:p>
            <a:pPr>
              <a:buNone/>
            </a:pPr>
            <a:endParaRPr lang="tr-T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Koruma: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6769 S. Sınai Mülkiyet Kanunu ve Özel K.</a:t>
            </a:r>
          </a:p>
          <a:p>
            <a:r>
              <a:rPr lang="tr-TR" dirty="0" smtClean="0"/>
              <a:t>TTK Haksız Rekabet Kuralları</a:t>
            </a:r>
          </a:p>
          <a:p>
            <a:r>
              <a:rPr lang="tr-TR" dirty="0" smtClean="0"/>
              <a:t>TBK ve MK ilgili hükümler</a:t>
            </a:r>
          </a:p>
          <a:p>
            <a:pPr>
              <a:buNone/>
            </a:pPr>
            <a:r>
              <a:rPr lang="tr-TR" dirty="0" smtClean="0"/>
              <a:t>Marka hakkının Korunması; i)Markaya tecavüz halinde açılan davalar, </a:t>
            </a:r>
            <a:r>
              <a:rPr lang="tr-TR" dirty="0" err="1" smtClean="0"/>
              <a:t>ii</a:t>
            </a:r>
            <a:r>
              <a:rPr lang="tr-TR" dirty="0" smtClean="0"/>
              <a:t>)Marka Hükümsüzlük davaları, </a:t>
            </a:r>
            <a:r>
              <a:rPr lang="tr-TR" dirty="0" err="1" smtClean="0"/>
              <a:t>iii</a:t>
            </a:r>
            <a:r>
              <a:rPr lang="tr-TR" dirty="0" smtClean="0"/>
              <a:t>) Tecavüz Bulunmadığının tespit davası</a:t>
            </a:r>
          </a:p>
          <a:p>
            <a:pPr>
              <a:buNone/>
            </a:pPr>
            <a:r>
              <a:rPr lang="tr-TR" dirty="0" smtClean="0"/>
              <a:t>Diğer sınai haklar için de aynı kapsamda hukuki çareler</a:t>
            </a:r>
          </a:p>
          <a:p>
            <a:pPr>
              <a:buNone/>
            </a:pPr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TTK Haksız Rekabet Koruması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tr-TR" dirty="0"/>
              <a:t>Tescilli Ticaret unvanı; 6102 </a:t>
            </a:r>
            <a:r>
              <a:rPr lang="tr-TR" dirty="0" err="1"/>
              <a:t>sy</a:t>
            </a:r>
            <a:r>
              <a:rPr lang="tr-TR" dirty="0"/>
              <a:t>. 45, 46 md.</a:t>
            </a:r>
          </a:p>
          <a:p>
            <a:pPr>
              <a:defRPr/>
            </a:pPr>
            <a:r>
              <a:rPr lang="tr-TR" dirty="0"/>
              <a:t>İşletme adı,</a:t>
            </a:r>
            <a:r>
              <a:rPr lang="pl-PL" dirty="0"/>
              <a:t> 6102 sy. </a:t>
            </a:r>
            <a:r>
              <a:rPr lang="tr-TR" dirty="0"/>
              <a:t>38</a:t>
            </a:r>
            <a:r>
              <a:rPr lang="pl-PL" dirty="0"/>
              <a:t>, </a:t>
            </a:r>
            <a:r>
              <a:rPr lang="tr-TR" dirty="0"/>
              <a:t>55.</a:t>
            </a:r>
            <a:r>
              <a:rPr lang="pl-PL" dirty="0"/>
              <a:t> md</a:t>
            </a:r>
            <a:endParaRPr lang="tr-TR" dirty="0"/>
          </a:p>
          <a:p>
            <a:pPr marL="0" indent="0">
              <a:buNone/>
              <a:defRPr/>
            </a:pPr>
            <a:r>
              <a:rPr lang="tr-TR" dirty="0"/>
              <a:t>Ülke çapında hüküm ifade ederler; (SMK 6(6); mülga </a:t>
            </a:r>
            <a:r>
              <a:rPr lang="tr-TR" dirty="0" err="1"/>
              <a:t>MarkKHK</a:t>
            </a:r>
            <a:r>
              <a:rPr lang="tr-TR" dirty="0"/>
              <a:t> 8/5 ile bağlantı..)</a:t>
            </a:r>
          </a:p>
          <a:p>
            <a:pPr marL="0" indent="0">
              <a:buNone/>
              <a:defRPr/>
            </a:pPr>
            <a:r>
              <a:rPr lang="tr-TR" dirty="0"/>
              <a:t>-»</a:t>
            </a:r>
            <a:r>
              <a:rPr lang="tr-TR" i="1" dirty="0"/>
              <a:t>Tescil başvurusu yapılan markanın başkasına ait kişi ismini, ticaret unvanını, fotoğrafını, telif hakkını veya herhangi bir fikri mülkiyet hakkını içermesi halinde hak sahibinin itirazı üzerine başvuru reddedilir».</a:t>
            </a:r>
          </a:p>
          <a:p>
            <a:pPr>
              <a:defRPr/>
            </a:pPr>
            <a:r>
              <a:rPr lang="tr-TR" dirty="0"/>
              <a:t>Ticari görünüm, ambalaj (TTK 54, 55/1.a.4, 2)</a:t>
            </a:r>
          </a:p>
          <a:p>
            <a:pPr>
              <a:defRPr/>
            </a:pPr>
            <a:r>
              <a:rPr lang="tr-TR" dirty="0"/>
              <a:t>Ticari sırlar, müşteri portföyü</a:t>
            </a:r>
          </a:p>
          <a:p>
            <a:pPr>
              <a:defRPr/>
            </a:pPr>
            <a:r>
              <a:rPr lang="tr-TR" dirty="0"/>
              <a:t>Alan adları</a:t>
            </a:r>
          </a:p>
          <a:p>
            <a:pPr>
              <a:defRPr/>
            </a:pPr>
            <a:r>
              <a:rPr lang="tr-TR" dirty="0"/>
              <a:t>Ticari şeref ve itibar(kötülemeye karşı)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Ticari görünüm ambalaj ihlali</a:t>
            </a:r>
            <a:endParaRPr lang="tr-TR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214422"/>
            <a:ext cx="31834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214554"/>
            <a:ext cx="2663825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Ambalaj benzerliği</a:t>
            </a:r>
            <a:endParaRPr lang="tr-TR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14348" y="1571612"/>
            <a:ext cx="1990476" cy="2752381"/>
          </a:xfr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4143375"/>
            <a:ext cx="174307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2214554"/>
            <a:ext cx="1562100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32363" y="1285859"/>
            <a:ext cx="3455987" cy="5022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844675"/>
            <a:ext cx="310515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1747838"/>
            <a:ext cx="308610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İhlal:</a:t>
            </a:r>
            <a:endParaRPr lang="tr-TR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500174"/>
            <a:ext cx="6357982" cy="4001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Karşılaştırmalı reklam;</a:t>
            </a:r>
            <a:endParaRPr lang="tr-TR" dirty="0"/>
          </a:p>
        </p:txBody>
      </p:sp>
      <p:pic>
        <p:nvPicPr>
          <p:cNvPr id="4" name="Picture 2" descr="D:\Gazoz 2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1158" y="1774508"/>
            <a:ext cx="8221684" cy="4177347"/>
          </a:xfr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1511</TotalTime>
  <Words>1098</Words>
  <Application>Microsoft Office PowerPoint</Application>
  <PresentationFormat>Ekran Gösterisi (4:3)</PresentationFormat>
  <Paragraphs>116</Paragraphs>
  <Slides>29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29</vt:i4>
      </vt:variant>
    </vt:vector>
  </HeadingPairs>
  <TitlesOfParts>
    <vt:vector size="32" baseType="lpstr">
      <vt:lpstr>Arial</vt:lpstr>
      <vt:lpstr>Calibri</vt:lpstr>
      <vt:lpstr>Ofis Teması</vt:lpstr>
      <vt:lpstr>Sınai Haklar ve Kişisel Verileri Koruma</vt:lpstr>
      <vt:lpstr>A. Sınai hak kavramı</vt:lpstr>
      <vt:lpstr>Koruma: </vt:lpstr>
      <vt:lpstr>TTK Haksız Rekabet Koruması</vt:lpstr>
      <vt:lpstr>Ticari görünüm ambalaj ihlali</vt:lpstr>
      <vt:lpstr>Ambalaj benzerliği</vt:lpstr>
      <vt:lpstr>PowerPoint Sunusu</vt:lpstr>
      <vt:lpstr>İhlal:</vt:lpstr>
      <vt:lpstr>Karşılaştırmalı reklam;</vt:lpstr>
      <vt:lpstr>İltibaslı marka</vt:lpstr>
      <vt:lpstr>Marka iltibas örnekleri:</vt:lpstr>
      <vt:lpstr>Teknik alana dair haklar Yenilikçilik</vt:lpstr>
      <vt:lpstr>İlk patentler</vt:lpstr>
      <vt:lpstr>Tekniğin bilinen durumu</vt:lpstr>
      <vt:lpstr>Patent:</vt:lpstr>
      <vt:lpstr>Tasarım ! Desenler, üç boyutlu biçim, dış görünüm</vt:lpstr>
      <vt:lpstr>Bir başka örnek; Tasarımın sadece mobilyaya özgü olmadığını unutmadan</vt:lpstr>
      <vt:lpstr>İhlal halinde</vt:lpstr>
      <vt:lpstr>Hukuka aykırı sınai hak tescili</vt:lpstr>
      <vt:lpstr>B. Kişisel Verileri Koruma</vt:lpstr>
      <vt:lpstr>Kapsam:</vt:lpstr>
      <vt:lpstr>Veri işleme ilkeleri</vt:lpstr>
      <vt:lpstr>İşleme Şartları</vt:lpstr>
      <vt:lpstr>Veri güvenliği</vt:lpstr>
      <vt:lpstr>Şikayetler, inceleme</vt:lpstr>
      <vt:lpstr>Suçlar Md. 17 Bazı hükümlerin ihlali TCK’nın m. 135-140 kapsamında</vt:lpstr>
      <vt:lpstr>K V Suçları</vt:lpstr>
      <vt:lpstr>Kabahatler Md.18</vt:lpstr>
      <vt:lpstr>6698 sayılı KVKK’na uyum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Kişisel Veri Koruma</dc:title>
  <dc:creator>AB29550</dc:creator>
  <cp:lastModifiedBy>İlhami GÜNEŞ</cp:lastModifiedBy>
  <cp:revision>38</cp:revision>
  <dcterms:created xsi:type="dcterms:W3CDTF">2020-02-10T11:27:17Z</dcterms:created>
  <dcterms:modified xsi:type="dcterms:W3CDTF">2021-06-07T08:06:54Z</dcterms:modified>
</cp:coreProperties>
</file>